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notesSlides/notesSlide3.xml" ContentType="application/vnd.openxmlformats-officedocument.presentationml.notesSlide+xml"/>
  <Override PartName="/ppt/tags/tag9.xml" ContentType="application/vnd.openxmlformats-officedocument.presentationml.tags+xml"/>
  <Override PartName="/ppt/notesSlides/notesSlide4.xml" ContentType="application/vnd.openxmlformats-officedocument.presentationml.notesSlide+xml"/>
  <Override PartName="/ppt/tags/tag10.xml" ContentType="application/vnd.openxmlformats-officedocument.presentationml.tags+xml"/>
  <Override PartName="/ppt/notesSlides/notesSlide5.xml" ContentType="application/vnd.openxmlformats-officedocument.presentationml.notesSlide+xml"/>
  <Override PartName="/ppt/tags/tag11.xml" ContentType="application/vnd.openxmlformats-officedocument.presentationml.tags+xml"/>
  <Override PartName="/ppt/notesSlides/notesSlide6.xml" ContentType="application/vnd.openxmlformats-officedocument.presentationml.notesSlide+xml"/>
  <Override PartName="/ppt/tags/tag12.xml" ContentType="application/vnd.openxmlformats-officedocument.presentationml.tags+xml"/>
  <Override PartName="/ppt/notesSlides/notesSlide7.xml" ContentType="application/vnd.openxmlformats-officedocument.presentationml.notesSlide+xml"/>
  <Override PartName="/ppt/tags/tag13.xml" ContentType="application/vnd.openxmlformats-officedocument.presentationml.tags+xml"/>
  <Override PartName="/ppt/notesSlides/notesSlide8.xml" ContentType="application/vnd.openxmlformats-officedocument.presentationml.notesSlide+xml"/>
  <Override PartName="/ppt/tags/tag14.xml" ContentType="application/vnd.openxmlformats-officedocument.presentationml.tags+xml"/>
  <Override PartName="/ppt/notesSlides/notesSlide9.xml" ContentType="application/vnd.openxmlformats-officedocument.presentationml.notesSlide+xml"/>
  <Override PartName="/ppt/tags/tag15.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16.xml" ContentType="application/vnd.openxmlformats-officedocument.presentationml.tags+xml"/>
  <Override PartName="/ppt/notesSlides/notesSlide12.xml" ContentType="application/vnd.openxmlformats-officedocument.presentationml.notesSlide+xml"/>
  <Override PartName="/ppt/tags/tag17.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9" r:id="rId1"/>
  </p:sldMasterIdLst>
  <p:notesMasterIdLst>
    <p:notesMasterId r:id="rId26"/>
  </p:notesMasterIdLst>
  <p:handoutMasterIdLst>
    <p:handoutMasterId r:id="rId27"/>
  </p:handoutMasterIdLst>
  <p:sldIdLst>
    <p:sldId id="256" r:id="rId2"/>
    <p:sldId id="266" r:id="rId3"/>
    <p:sldId id="257" r:id="rId4"/>
    <p:sldId id="258" r:id="rId5"/>
    <p:sldId id="259" r:id="rId6"/>
    <p:sldId id="260" r:id="rId7"/>
    <p:sldId id="261" r:id="rId8"/>
    <p:sldId id="263" r:id="rId9"/>
    <p:sldId id="264" r:id="rId10"/>
    <p:sldId id="265" r:id="rId11"/>
    <p:sldId id="269" r:id="rId12"/>
    <p:sldId id="270" r:id="rId13"/>
    <p:sldId id="267" r:id="rId14"/>
    <p:sldId id="297" r:id="rId15"/>
    <p:sldId id="268" r:id="rId16"/>
    <p:sldId id="298" r:id="rId17"/>
    <p:sldId id="289" r:id="rId18"/>
    <p:sldId id="290" r:id="rId19"/>
    <p:sldId id="291" r:id="rId20"/>
    <p:sldId id="299" r:id="rId21"/>
    <p:sldId id="292" r:id="rId22"/>
    <p:sldId id="262" r:id="rId23"/>
    <p:sldId id="293" r:id="rId24"/>
    <p:sldId id="287"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4039" autoAdjust="0"/>
    <p:restoredTop sz="64868" autoAdjust="0"/>
  </p:normalViewPr>
  <p:slideViewPr>
    <p:cSldViewPr snapToGrid="0">
      <p:cViewPr varScale="1">
        <p:scale>
          <a:sx n="72" d="100"/>
          <a:sy n="72" d="100"/>
        </p:scale>
        <p:origin x="1272" y="72"/>
      </p:cViewPr>
      <p:guideLst/>
    </p:cSldViewPr>
  </p:slideViewPr>
  <p:notesTextViewPr>
    <p:cViewPr>
      <p:scale>
        <a:sx n="3" d="2"/>
        <a:sy n="3" d="2"/>
      </p:scale>
      <p:origin x="0" y="0"/>
    </p:cViewPr>
  </p:notesTextViewPr>
  <p:sorterViewPr>
    <p:cViewPr varScale="1">
      <p:scale>
        <a:sx n="1" d="1"/>
        <a:sy n="1" d="1"/>
      </p:scale>
      <p:origin x="0" y="-3522"/>
    </p:cViewPr>
  </p:sorterViewPr>
  <p:notesViewPr>
    <p:cSldViewPr snapToGrid="0">
      <p:cViewPr varScale="1">
        <p:scale>
          <a:sx n="97" d="100"/>
          <a:sy n="97" d="100"/>
        </p:scale>
        <p:origin x="3120" y="20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handoutMaster" Target="handoutMasters/handoutMaster1.xml"/><Relationship Id="rId3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1BFE7DA-DA58-5D43-BE2D-FC8351A2F02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940F672C-C95C-EE47-B98A-27DF2D7C2C4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F6F16B0-1F2F-CF4F-BC53-96BB2AF3C68A}" type="datetimeFigureOut">
              <a:rPr lang="en-US" smtClean="0"/>
              <a:t>4/26/2022</a:t>
            </a:fld>
            <a:endParaRPr lang="en-US"/>
          </a:p>
        </p:txBody>
      </p:sp>
      <p:sp>
        <p:nvSpPr>
          <p:cNvPr id="4" name="Footer Placeholder 3">
            <a:extLst>
              <a:ext uri="{FF2B5EF4-FFF2-40B4-BE49-F238E27FC236}">
                <a16:creationId xmlns:a16="http://schemas.microsoft.com/office/drawing/2014/main" id="{EC10B99D-8123-2542-8999-445F022BA9C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75DE4DEA-2F7F-C447-8EF7-E946144FBAA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4B84FE6-9899-6041-834C-F1C811F09335}" type="slidenum">
              <a:rPr lang="en-US" smtClean="0"/>
              <a:t>‹#›</a:t>
            </a:fld>
            <a:endParaRPr lang="en-US"/>
          </a:p>
        </p:txBody>
      </p:sp>
    </p:spTree>
    <p:extLst>
      <p:ext uri="{BB962C8B-B14F-4D97-AF65-F5344CB8AC3E}">
        <p14:creationId xmlns:p14="http://schemas.microsoft.com/office/powerpoint/2010/main" val="323736937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673B0E3-79F5-7745-84FA-60F4FEA39356}" type="datetimeFigureOut">
              <a:rPr lang="en-US" smtClean="0"/>
              <a:t>4/26/2022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6263D67-EF4C-8247-91B6-64C2A295C9AC}" type="slidenum">
              <a:rPr lang="en-US" smtClean="0"/>
              <a:t>‹#›</a:t>
            </a:fld>
            <a:endParaRPr lang="en-US"/>
          </a:p>
        </p:txBody>
      </p:sp>
    </p:spTree>
    <p:extLst>
      <p:ext uri="{BB962C8B-B14F-4D97-AF65-F5344CB8AC3E}">
        <p14:creationId xmlns:p14="http://schemas.microsoft.com/office/powerpoint/2010/main" val="39806310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6263D67-EF4C-8247-91B6-64C2A295C9AC}" type="slidenum">
              <a:rPr lang="en-US" smtClean="0"/>
              <a:t>1</a:t>
            </a:fld>
            <a:endParaRPr lang="en-US"/>
          </a:p>
        </p:txBody>
      </p:sp>
    </p:spTree>
    <p:extLst>
      <p:ext uri="{BB962C8B-B14F-4D97-AF65-F5344CB8AC3E}">
        <p14:creationId xmlns:p14="http://schemas.microsoft.com/office/powerpoint/2010/main" val="12269223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E6263D67-EF4C-8247-91B6-64C2A295C9AC}" type="slidenum">
              <a:rPr lang="en-US" smtClean="0"/>
              <a:t>17</a:t>
            </a:fld>
            <a:endParaRPr lang="en-US"/>
          </a:p>
        </p:txBody>
      </p:sp>
    </p:spTree>
    <p:extLst>
      <p:ext uri="{BB962C8B-B14F-4D97-AF65-F5344CB8AC3E}">
        <p14:creationId xmlns:p14="http://schemas.microsoft.com/office/powerpoint/2010/main" val="30322503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E6263D67-EF4C-8247-91B6-64C2A295C9AC}" type="slidenum">
              <a:rPr lang="en-US" smtClean="0"/>
              <a:t>18</a:t>
            </a:fld>
            <a:endParaRPr lang="en-US"/>
          </a:p>
        </p:txBody>
      </p:sp>
    </p:spTree>
    <p:extLst>
      <p:ext uri="{BB962C8B-B14F-4D97-AF65-F5344CB8AC3E}">
        <p14:creationId xmlns:p14="http://schemas.microsoft.com/office/powerpoint/2010/main" val="15174392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6263D67-EF4C-8247-91B6-64C2A295C9AC}" type="slidenum">
              <a:rPr lang="en-US" smtClean="0"/>
              <a:t>19</a:t>
            </a:fld>
            <a:endParaRPr lang="en-US"/>
          </a:p>
        </p:txBody>
      </p:sp>
    </p:spTree>
    <p:extLst>
      <p:ext uri="{BB962C8B-B14F-4D97-AF65-F5344CB8AC3E}">
        <p14:creationId xmlns:p14="http://schemas.microsoft.com/office/powerpoint/2010/main" val="38212898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6263D67-EF4C-8247-91B6-64C2A295C9AC}" type="slidenum">
              <a:rPr lang="en-US" smtClean="0"/>
              <a:t>20</a:t>
            </a:fld>
            <a:endParaRPr lang="en-US"/>
          </a:p>
        </p:txBody>
      </p:sp>
    </p:spTree>
    <p:extLst>
      <p:ext uri="{BB962C8B-B14F-4D97-AF65-F5344CB8AC3E}">
        <p14:creationId xmlns:p14="http://schemas.microsoft.com/office/powerpoint/2010/main" val="20173313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6263D67-EF4C-8247-91B6-64C2A295C9AC}" type="slidenum">
              <a:rPr lang="en-US" smtClean="0"/>
              <a:t>21</a:t>
            </a:fld>
            <a:endParaRPr lang="en-US"/>
          </a:p>
        </p:txBody>
      </p:sp>
    </p:spTree>
    <p:extLst>
      <p:ext uri="{BB962C8B-B14F-4D97-AF65-F5344CB8AC3E}">
        <p14:creationId xmlns:p14="http://schemas.microsoft.com/office/powerpoint/2010/main" val="15054889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GB" dirty="0"/>
            </a:br>
            <a:endParaRPr lang="en-US" dirty="0"/>
          </a:p>
        </p:txBody>
      </p:sp>
      <p:sp>
        <p:nvSpPr>
          <p:cNvPr id="4" name="Slide Number Placeholder 3"/>
          <p:cNvSpPr>
            <a:spLocks noGrp="1"/>
          </p:cNvSpPr>
          <p:nvPr>
            <p:ph type="sldNum" sz="quarter" idx="5"/>
          </p:nvPr>
        </p:nvSpPr>
        <p:spPr/>
        <p:txBody>
          <a:bodyPr/>
          <a:lstStyle/>
          <a:p>
            <a:fld id="{E6263D67-EF4C-8247-91B6-64C2A295C9AC}" type="slidenum">
              <a:rPr lang="en-US" smtClean="0"/>
              <a:t>22</a:t>
            </a:fld>
            <a:endParaRPr lang="en-US"/>
          </a:p>
        </p:txBody>
      </p:sp>
    </p:spTree>
    <p:extLst>
      <p:ext uri="{BB962C8B-B14F-4D97-AF65-F5344CB8AC3E}">
        <p14:creationId xmlns:p14="http://schemas.microsoft.com/office/powerpoint/2010/main" val="22697778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6263D67-EF4C-8247-91B6-64C2A295C9AC}" type="slidenum">
              <a:rPr lang="en-US" smtClean="0"/>
              <a:t>23</a:t>
            </a:fld>
            <a:endParaRPr lang="en-US"/>
          </a:p>
        </p:txBody>
      </p:sp>
    </p:spTree>
    <p:extLst>
      <p:ext uri="{BB962C8B-B14F-4D97-AF65-F5344CB8AC3E}">
        <p14:creationId xmlns:p14="http://schemas.microsoft.com/office/powerpoint/2010/main" val="37385956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6263D67-EF4C-8247-91B6-64C2A295C9AC}" type="slidenum">
              <a:rPr lang="en-US" smtClean="0"/>
              <a:t>24</a:t>
            </a:fld>
            <a:endParaRPr lang="en-US"/>
          </a:p>
        </p:txBody>
      </p:sp>
    </p:spTree>
    <p:extLst>
      <p:ext uri="{BB962C8B-B14F-4D97-AF65-F5344CB8AC3E}">
        <p14:creationId xmlns:p14="http://schemas.microsoft.com/office/powerpoint/2010/main" val="3727734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1" indent="0">
              <a:buFontTx/>
              <a:buNone/>
            </a:pPr>
            <a:endParaRPr lang="en-GB" dirty="0"/>
          </a:p>
        </p:txBody>
      </p:sp>
      <p:sp>
        <p:nvSpPr>
          <p:cNvPr id="4" name="Slide Number Placeholder 3"/>
          <p:cNvSpPr>
            <a:spLocks noGrp="1"/>
          </p:cNvSpPr>
          <p:nvPr>
            <p:ph type="sldNum" sz="quarter" idx="5"/>
          </p:nvPr>
        </p:nvSpPr>
        <p:spPr/>
        <p:txBody>
          <a:bodyPr/>
          <a:lstStyle/>
          <a:p>
            <a:fld id="{E6263D67-EF4C-8247-91B6-64C2A295C9AC}" type="slidenum">
              <a:rPr lang="en-US" smtClean="0"/>
              <a:t>4</a:t>
            </a:fld>
            <a:endParaRPr lang="en-US"/>
          </a:p>
        </p:txBody>
      </p:sp>
    </p:spTree>
    <p:extLst>
      <p:ext uri="{BB962C8B-B14F-4D97-AF65-F5344CB8AC3E}">
        <p14:creationId xmlns:p14="http://schemas.microsoft.com/office/powerpoint/2010/main" val="42842089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6263D67-EF4C-8247-91B6-64C2A295C9AC}" type="slidenum">
              <a:rPr lang="en-US" smtClean="0"/>
              <a:t>9</a:t>
            </a:fld>
            <a:endParaRPr lang="en-US"/>
          </a:p>
        </p:txBody>
      </p:sp>
    </p:spTree>
    <p:extLst>
      <p:ext uri="{BB962C8B-B14F-4D97-AF65-F5344CB8AC3E}">
        <p14:creationId xmlns:p14="http://schemas.microsoft.com/office/powerpoint/2010/main" val="10388645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E6263D67-EF4C-8247-91B6-64C2A295C9AC}" type="slidenum">
              <a:rPr lang="en-US" smtClean="0"/>
              <a:t>11</a:t>
            </a:fld>
            <a:endParaRPr lang="en-US"/>
          </a:p>
        </p:txBody>
      </p:sp>
    </p:spTree>
    <p:extLst>
      <p:ext uri="{BB962C8B-B14F-4D97-AF65-F5344CB8AC3E}">
        <p14:creationId xmlns:p14="http://schemas.microsoft.com/office/powerpoint/2010/main" val="35039406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6263D67-EF4C-8247-91B6-64C2A295C9AC}" type="slidenum">
              <a:rPr lang="en-US" smtClean="0"/>
              <a:t>12</a:t>
            </a:fld>
            <a:endParaRPr lang="en-US"/>
          </a:p>
        </p:txBody>
      </p:sp>
    </p:spTree>
    <p:extLst>
      <p:ext uri="{BB962C8B-B14F-4D97-AF65-F5344CB8AC3E}">
        <p14:creationId xmlns:p14="http://schemas.microsoft.com/office/powerpoint/2010/main" val="15316698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6263D67-EF4C-8247-91B6-64C2A295C9AC}" type="slidenum">
              <a:rPr lang="en-US" smtClean="0"/>
              <a:t>13</a:t>
            </a:fld>
            <a:endParaRPr lang="en-US"/>
          </a:p>
        </p:txBody>
      </p:sp>
    </p:spTree>
    <p:extLst>
      <p:ext uri="{BB962C8B-B14F-4D97-AF65-F5344CB8AC3E}">
        <p14:creationId xmlns:p14="http://schemas.microsoft.com/office/powerpoint/2010/main" val="31651289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6263D67-EF4C-8247-91B6-64C2A295C9AC}" type="slidenum">
              <a:rPr lang="en-US" smtClean="0"/>
              <a:t>14</a:t>
            </a:fld>
            <a:endParaRPr lang="en-US"/>
          </a:p>
        </p:txBody>
      </p:sp>
    </p:spTree>
    <p:extLst>
      <p:ext uri="{BB962C8B-B14F-4D97-AF65-F5344CB8AC3E}">
        <p14:creationId xmlns:p14="http://schemas.microsoft.com/office/powerpoint/2010/main" val="3190579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6263D67-EF4C-8247-91B6-64C2A295C9AC}" type="slidenum">
              <a:rPr lang="en-US" smtClean="0"/>
              <a:t>15</a:t>
            </a:fld>
            <a:endParaRPr lang="en-US"/>
          </a:p>
        </p:txBody>
      </p:sp>
    </p:spTree>
    <p:extLst>
      <p:ext uri="{BB962C8B-B14F-4D97-AF65-F5344CB8AC3E}">
        <p14:creationId xmlns:p14="http://schemas.microsoft.com/office/powerpoint/2010/main" val="8893297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6263D67-EF4C-8247-91B6-64C2A295C9AC}" type="slidenum">
              <a:rPr lang="en-US" smtClean="0"/>
              <a:t>16</a:t>
            </a:fld>
            <a:endParaRPr lang="en-US"/>
          </a:p>
        </p:txBody>
      </p:sp>
    </p:spTree>
    <p:extLst>
      <p:ext uri="{BB962C8B-B14F-4D97-AF65-F5344CB8AC3E}">
        <p14:creationId xmlns:p14="http://schemas.microsoft.com/office/powerpoint/2010/main" val="34624648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jpe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BF70CE-0A0D-6D40-8FCD-E1F149BF33E3}"/>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BC1C33B5-FDF7-484A-8A31-419E865C7F6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9046B461-E64C-C24D-B6DA-22B89CD7279A}"/>
              </a:ext>
            </a:extLst>
          </p:cNvPr>
          <p:cNvSpPr>
            <a:spLocks noGrp="1"/>
          </p:cNvSpPr>
          <p:nvPr>
            <p:ph type="dt" sz="half" idx="10"/>
          </p:nvPr>
        </p:nvSpPr>
        <p:spPr/>
        <p:txBody>
          <a:bodyPr/>
          <a:lstStyle/>
          <a:p>
            <a:fld id="{8C367D54-26AC-4AC2-B9E9-6058043B4D3D}" type="datetimeFigureOut">
              <a:rPr lang="en-GB" smtClean="0"/>
              <a:t>26/04/2022</a:t>
            </a:fld>
            <a:endParaRPr lang="en-GB"/>
          </a:p>
        </p:txBody>
      </p:sp>
      <p:sp>
        <p:nvSpPr>
          <p:cNvPr id="5" name="Footer Placeholder 4">
            <a:extLst>
              <a:ext uri="{FF2B5EF4-FFF2-40B4-BE49-F238E27FC236}">
                <a16:creationId xmlns:a16="http://schemas.microsoft.com/office/drawing/2014/main" id="{74248CE0-B424-134C-8B2C-C247780D990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AEC3678-CB39-434B-BF40-46E39D0F8216}"/>
              </a:ext>
            </a:extLst>
          </p:cNvPr>
          <p:cNvSpPr>
            <a:spLocks noGrp="1"/>
          </p:cNvSpPr>
          <p:nvPr>
            <p:ph type="sldNum" sz="quarter" idx="12"/>
          </p:nvPr>
        </p:nvSpPr>
        <p:spPr/>
        <p:txBody>
          <a:bodyPr/>
          <a:lstStyle/>
          <a:p>
            <a:fld id="{02D2CB76-0D67-49F2-BB09-FA7C973C6F11}" type="slidenum">
              <a:rPr lang="en-GB" smtClean="0"/>
              <a:t>‹#›</a:t>
            </a:fld>
            <a:endParaRPr lang="en-GB"/>
          </a:p>
        </p:txBody>
      </p:sp>
    </p:spTree>
    <p:extLst>
      <p:ext uri="{BB962C8B-B14F-4D97-AF65-F5344CB8AC3E}">
        <p14:creationId xmlns:p14="http://schemas.microsoft.com/office/powerpoint/2010/main" val="30756104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A5F41E-7E24-D846-A77B-39C6A13EE59E}"/>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4B302065-D8A6-3542-AB46-9F8F8B689CE7}"/>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18DBC4A6-0C4D-E84C-B47D-7B08AA0C9C92}"/>
              </a:ext>
            </a:extLst>
          </p:cNvPr>
          <p:cNvSpPr>
            <a:spLocks noGrp="1"/>
          </p:cNvSpPr>
          <p:nvPr>
            <p:ph type="dt" sz="half" idx="10"/>
          </p:nvPr>
        </p:nvSpPr>
        <p:spPr/>
        <p:txBody>
          <a:bodyPr/>
          <a:lstStyle/>
          <a:p>
            <a:fld id="{8C367D54-26AC-4AC2-B9E9-6058043B4D3D}" type="datetimeFigureOut">
              <a:rPr lang="en-GB" smtClean="0"/>
              <a:t>26/04/2022</a:t>
            </a:fld>
            <a:endParaRPr lang="en-GB"/>
          </a:p>
        </p:txBody>
      </p:sp>
      <p:sp>
        <p:nvSpPr>
          <p:cNvPr id="5" name="Footer Placeholder 4">
            <a:extLst>
              <a:ext uri="{FF2B5EF4-FFF2-40B4-BE49-F238E27FC236}">
                <a16:creationId xmlns:a16="http://schemas.microsoft.com/office/drawing/2014/main" id="{3AD514E1-D6C0-CE46-BCC7-033235ED4D0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C954663-ABB1-B44F-A9D8-6C747B62FFB4}"/>
              </a:ext>
            </a:extLst>
          </p:cNvPr>
          <p:cNvSpPr>
            <a:spLocks noGrp="1"/>
          </p:cNvSpPr>
          <p:nvPr>
            <p:ph type="sldNum" sz="quarter" idx="12"/>
          </p:nvPr>
        </p:nvSpPr>
        <p:spPr/>
        <p:txBody>
          <a:bodyPr/>
          <a:lstStyle/>
          <a:p>
            <a:fld id="{02D2CB76-0D67-49F2-BB09-FA7C973C6F11}" type="slidenum">
              <a:rPr lang="en-GB" smtClean="0"/>
              <a:t>‹#›</a:t>
            </a:fld>
            <a:endParaRPr lang="en-GB"/>
          </a:p>
        </p:txBody>
      </p:sp>
    </p:spTree>
    <p:extLst>
      <p:ext uri="{BB962C8B-B14F-4D97-AF65-F5344CB8AC3E}">
        <p14:creationId xmlns:p14="http://schemas.microsoft.com/office/powerpoint/2010/main" val="17202697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BFE8B16-7ADE-E24B-8AA4-9FCEC67D9D11}"/>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34C41A38-35E2-4E49-B157-A68B9798155D}"/>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7ACFDBAE-EFB1-5442-8CBA-04F58618E5A2}"/>
              </a:ext>
            </a:extLst>
          </p:cNvPr>
          <p:cNvSpPr>
            <a:spLocks noGrp="1"/>
          </p:cNvSpPr>
          <p:nvPr>
            <p:ph type="dt" sz="half" idx="10"/>
          </p:nvPr>
        </p:nvSpPr>
        <p:spPr/>
        <p:txBody>
          <a:bodyPr/>
          <a:lstStyle/>
          <a:p>
            <a:fld id="{8C367D54-26AC-4AC2-B9E9-6058043B4D3D}" type="datetimeFigureOut">
              <a:rPr lang="en-GB" smtClean="0"/>
              <a:t>26/04/2022</a:t>
            </a:fld>
            <a:endParaRPr lang="en-GB"/>
          </a:p>
        </p:txBody>
      </p:sp>
      <p:sp>
        <p:nvSpPr>
          <p:cNvPr id="5" name="Footer Placeholder 4">
            <a:extLst>
              <a:ext uri="{FF2B5EF4-FFF2-40B4-BE49-F238E27FC236}">
                <a16:creationId xmlns:a16="http://schemas.microsoft.com/office/drawing/2014/main" id="{7BD284BE-4158-1243-927D-C7E2B899F87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637959D-1A04-0E43-9AE8-2173DDD3DE86}"/>
              </a:ext>
            </a:extLst>
          </p:cNvPr>
          <p:cNvSpPr>
            <a:spLocks noGrp="1"/>
          </p:cNvSpPr>
          <p:nvPr>
            <p:ph type="sldNum" sz="quarter" idx="12"/>
          </p:nvPr>
        </p:nvSpPr>
        <p:spPr/>
        <p:txBody>
          <a:bodyPr/>
          <a:lstStyle/>
          <a:p>
            <a:fld id="{02D2CB76-0D67-49F2-BB09-FA7C973C6F11}" type="slidenum">
              <a:rPr lang="en-GB" smtClean="0"/>
              <a:t>‹#›</a:t>
            </a:fld>
            <a:endParaRPr lang="en-GB"/>
          </a:p>
        </p:txBody>
      </p:sp>
    </p:spTree>
    <p:extLst>
      <p:ext uri="{BB962C8B-B14F-4D97-AF65-F5344CB8AC3E}">
        <p14:creationId xmlns:p14="http://schemas.microsoft.com/office/powerpoint/2010/main" val="14231826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1" name="Title 1">
            <a:extLst>
              <a:ext uri="{FF2B5EF4-FFF2-40B4-BE49-F238E27FC236}">
                <a16:creationId xmlns:a16="http://schemas.microsoft.com/office/drawing/2014/main" id="{2E3730AB-7AF5-B148-A16D-A2320CD0CD7A}"/>
              </a:ext>
            </a:extLst>
          </p:cNvPr>
          <p:cNvSpPr>
            <a:spLocks noGrp="1"/>
          </p:cNvSpPr>
          <p:nvPr>
            <p:ph type="title"/>
          </p:nvPr>
        </p:nvSpPr>
        <p:spPr>
          <a:xfrm>
            <a:off x="1597152" y="365125"/>
            <a:ext cx="7656576" cy="1325563"/>
          </a:xfrm>
        </p:spPr>
        <p:txBody>
          <a:bodyPr/>
          <a:lstStyle/>
          <a:p>
            <a:r>
              <a:rPr lang="en-GB" dirty="0"/>
              <a:t>Click to edit Master title style</a:t>
            </a:r>
            <a:endParaRPr lang="en-US" dirty="0"/>
          </a:p>
        </p:txBody>
      </p:sp>
      <p:sp>
        <p:nvSpPr>
          <p:cNvPr id="22" name="Content Placeholder 2">
            <a:extLst>
              <a:ext uri="{FF2B5EF4-FFF2-40B4-BE49-F238E27FC236}">
                <a16:creationId xmlns:a16="http://schemas.microsoft.com/office/drawing/2014/main" id="{EE5634C9-69AA-2245-AA53-E6F7E7647AD8}"/>
              </a:ext>
            </a:extLst>
          </p:cNvPr>
          <p:cNvSpPr>
            <a:spLocks noGrp="1"/>
          </p:cNvSpPr>
          <p:nvPr>
            <p:ph idx="1"/>
          </p:nvPr>
        </p:nvSpPr>
        <p:spPr>
          <a:xfrm>
            <a:off x="838200" y="1825625"/>
            <a:ext cx="10515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23" name="Date Placeholder 3">
            <a:extLst>
              <a:ext uri="{FF2B5EF4-FFF2-40B4-BE49-F238E27FC236}">
                <a16:creationId xmlns:a16="http://schemas.microsoft.com/office/drawing/2014/main" id="{9CB5CA64-1CF4-F449-908A-BDA1E6995635}"/>
              </a:ext>
            </a:extLst>
          </p:cNvPr>
          <p:cNvSpPr>
            <a:spLocks noGrp="1"/>
          </p:cNvSpPr>
          <p:nvPr>
            <p:ph type="dt" sz="half" idx="10"/>
          </p:nvPr>
        </p:nvSpPr>
        <p:spPr>
          <a:xfrm>
            <a:off x="838200" y="6356350"/>
            <a:ext cx="2743200" cy="365125"/>
          </a:xfrm>
        </p:spPr>
        <p:txBody>
          <a:bodyPr/>
          <a:lstStyle/>
          <a:p>
            <a:fld id="{8C367D54-26AC-4AC2-B9E9-6058043B4D3D}" type="datetimeFigureOut">
              <a:rPr lang="en-GB" smtClean="0"/>
              <a:t>26/04/2022</a:t>
            </a:fld>
            <a:endParaRPr lang="en-GB"/>
          </a:p>
        </p:txBody>
      </p:sp>
      <p:sp>
        <p:nvSpPr>
          <p:cNvPr id="24" name="Footer Placeholder 4">
            <a:extLst>
              <a:ext uri="{FF2B5EF4-FFF2-40B4-BE49-F238E27FC236}">
                <a16:creationId xmlns:a16="http://schemas.microsoft.com/office/drawing/2014/main" id="{C4FEE61F-D9AB-554F-977D-C0B561101B7A}"/>
              </a:ext>
            </a:extLst>
          </p:cNvPr>
          <p:cNvSpPr>
            <a:spLocks noGrp="1"/>
          </p:cNvSpPr>
          <p:nvPr>
            <p:ph type="ftr" sz="quarter" idx="11"/>
          </p:nvPr>
        </p:nvSpPr>
        <p:spPr>
          <a:xfrm>
            <a:off x="4038600" y="6356350"/>
            <a:ext cx="4114800" cy="365125"/>
          </a:xfrm>
        </p:spPr>
        <p:txBody>
          <a:bodyPr/>
          <a:lstStyle/>
          <a:p>
            <a:endParaRPr lang="en-GB"/>
          </a:p>
        </p:txBody>
      </p:sp>
      <p:sp>
        <p:nvSpPr>
          <p:cNvPr id="25" name="Slide Number Placeholder 5">
            <a:extLst>
              <a:ext uri="{FF2B5EF4-FFF2-40B4-BE49-F238E27FC236}">
                <a16:creationId xmlns:a16="http://schemas.microsoft.com/office/drawing/2014/main" id="{4787C2F7-4ACE-4148-8B80-4A0AC0D59160}"/>
              </a:ext>
            </a:extLst>
          </p:cNvPr>
          <p:cNvSpPr>
            <a:spLocks noGrp="1"/>
          </p:cNvSpPr>
          <p:nvPr>
            <p:ph type="sldNum" sz="quarter" idx="12"/>
          </p:nvPr>
        </p:nvSpPr>
        <p:spPr>
          <a:xfrm>
            <a:off x="8610600" y="6356350"/>
            <a:ext cx="2743200" cy="365125"/>
          </a:xfrm>
        </p:spPr>
        <p:txBody>
          <a:bodyPr/>
          <a:lstStyle/>
          <a:p>
            <a:fld id="{02D2CB76-0D67-49F2-BB09-FA7C973C6F11}" type="slidenum">
              <a:rPr lang="en-GB" smtClean="0"/>
              <a:t>‹#›</a:t>
            </a:fld>
            <a:endParaRPr lang="en-GB"/>
          </a:p>
        </p:txBody>
      </p:sp>
      <p:pic>
        <p:nvPicPr>
          <p:cNvPr id="26" name="Picture 25" descr="Logo&#10;&#10;Description automatically generated with low confidence">
            <a:extLst>
              <a:ext uri="{FF2B5EF4-FFF2-40B4-BE49-F238E27FC236}">
                <a16:creationId xmlns:a16="http://schemas.microsoft.com/office/drawing/2014/main" id="{844FE198-10C9-E44C-9CE8-46F49054C27A}"/>
              </a:ext>
            </a:extLst>
          </p:cNvPr>
          <p:cNvPicPr>
            <a:picLocks noChangeAspect="1"/>
          </p:cNvPicPr>
          <p:nvPr userDrawn="1"/>
        </p:nvPicPr>
        <p:blipFill>
          <a:blip r:embed="rId2" cstate="hqprint">
            <a:alphaModFix amt="45000"/>
            <a:extLst>
              <a:ext uri="{28A0092B-C50C-407E-A947-70E740481C1C}">
                <a14:useLocalDpi xmlns:a14="http://schemas.microsoft.com/office/drawing/2010/main" val="0"/>
              </a:ext>
            </a:extLst>
          </a:blip>
          <a:stretch>
            <a:fillRect/>
          </a:stretch>
        </p:blipFill>
        <p:spPr>
          <a:xfrm>
            <a:off x="9358884" y="1078823"/>
            <a:ext cx="1994916" cy="611865"/>
          </a:xfrm>
          <a:prstGeom prst="rect">
            <a:avLst/>
          </a:prstGeom>
        </p:spPr>
      </p:pic>
      <p:pic>
        <p:nvPicPr>
          <p:cNvPr id="27" name="Picture 26" descr="Text&#10;&#10;Description automatically generated with medium confidence">
            <a:extLst>
              <a:ext uri="{FF2B5EF4-FFF2-40B4-BE49-F238E27FC236}">
                <a16:creationId xmlns:a16="http://schemas.microsoft.com/office/drawing/2014/main" id="{406FB149-4F53-1F4A-8817-4F62F943C26B}"/>
              </a:ext>
            </a:extLst>
          </p:cNvPr>
          <p:cNvPicPr>
            <a:picLocks noChangeAspect="1"/>
          </p:cNvPicPr>
          <p:nvPr userDrawn="1"/>
        </p:nvPicPr>
        <p:blipFill rotWithShape="1">
          <a:blip r:embed="rId3">
            <a:alphaModFix amt="45000"/>
            <a:extLst>
              <a:ext uri="{28A0092B-C50C-407E-A947-70E740481C1C}">
                <a14:useLocalDpi xmlns:a14="http://schemas.microsoft.com/office/drawing/2010/main" val="0"/>
              </a:ext>
            </a:extLst>
          </a:blip>
          <a:srcRect t="27725" b="38598"/>
          <a:stretch/>
        </p:blipFill>
        <p:spPr>
          <a:xfrm>
            <a:off x="9358884" y="363655"/>
            <a:ext cx="2032000" cy="684325"/>
          </a:xfrm>
          <a:prstGeom prst="rect">
            <a:avLst/>
          </a:prstGeom>
        </p:spPr>
      </p:pic>
      <p:pic>
        <p:nvPicPr>
          <p:cNvPr id="28" name="Picture 27">
            <a:extLst>
              <a:ext uri="{FF2B5EF4-FFF2-40B4-BE49-F238E27FC236}">
                <a16:creationId xmlns:a16="http://schemas.microsoft.com/office/drawing/2014/main" id="{87C8AFE2-ECA2-054D-8A9B-C50C2A2FA40B}"/>
              </a:ext>
            </a:extLst>
          </p:cNvPr>
          <p:cNvPicPr>
            <a:picLocks noChangeAspect="1"/>
          </p:cNvPicPr>
          <p:nvPr userDrawn="1"/>
        </p:nvPicPr>
        <p:blipFill>
          <a:blip r:embed="rId4">
            <a:alphaModFix amt="45000"/>
            <a:extLst>
              <a:ext uri="{28A0092B-C50C-407E-A947-70E740481C1C}">
                <a14:useLocalDpi xmlns:a14="http://schemas.microsoft.com/office/drawing/2010/main" val="0"/>
              </a:ext>
            </a:extLst>
          </a:blip>
          <a:srcRect/>
          <a:stretch/>
        </p:blipFill>
        <p:spPr>
          <a:xfrm>
            <a:off x="204470" y="383409"/>
            <a:ext cx="1291844" cy="1291844"/>
          </a:xfrm>
          <a:prstGeom prst="rect">
            <a:avLst/>
          </a:prstGeom>
          <a:effectLst>
            <a:outerShdw blurRad="50800" dir="240000" sx="1000" sy="1000" algn="ctr" rotWithShape="0">
              <a:srgbClr val="000000"/>
            </a:outerShdw>
          </a:effectLst>
        </p:spPr>
      </p:pic>
    </p:spTree>
    <p:extLst>
      <p:ext uri="{BB962C8B-B14F-4D97-AF65-F5344CB8AC3E}">
        <p14:creationId xmlns:p14="http://schemas.microsoft.com/office/powerpoint/2010/main" val="35373232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0A4A4E-2F30-374A-ABA5-A099A64DDA38}"/>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D8CF437F-5BAC-7046-B075-389BC336835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DE7703E7-C9E8-3140-8D37-7F4FC71541C6}"/>
              </a:ext>
            </a:extLst>
          </p:cNvPr>
          <p:cNvSpPr>
            <a:spLocks noGrp="1"/>
          </p:cNvSpPr>
          <p:nvPr>
            <p:ph type="dt" sz="half" idx="10"/>
          </p:nvPr>
        </p:nvSpPr>
        <p:spPr/>
        <p:txBody>
          <a:bodyPr/>
          <a:lstStyle/>
          <a:p>
            <a:fld id="{8C367D54-26AC-4AC2-B9E9-6058043B4D3D}" type="datetimeFigureOut">
              <a:rPr lang="en-GB" smtClean="0"/>
              <a:t>26/04/2022</a:t>
            </a:fld>
            <a:endParaRPr lang="en-GB"/>
          </a:p>
        </p:txBody>
      </p:sp>
      <p:sp>
        <p:nvSpPr>
          <p:cNvPr id="5" name="Footer Placeholder 4">
            <a:extLst>
              <a:ext uri="{FF2B5EF4-FFF2-40B4-BE49-F238E27FC236}">
                <a16:creationId xmlns:a16="http://schemas.microsoft.com/office/drawing/2014/main" id="{2FB5A6CE-4EB2-224C-B8BB-71317297101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5AF06BD-3D05-164E-AE29-7C48612FBACC}"/>
              </a:ext>
            </a:extLst>
          </p:cNvPr>
          <p:cNvSpPr>
            <a:spLocks noGrp="1"/>
          </p:cNvSpPr>
          <p:nvPr>
            <p:ph type="sldNum" sz="quarter" idx="12"/>
          </p:nvPr>
        </p:nvSpPr>
        <p:spPr/>
        <p:txBody>
          <a:bodyPr/>
          <a:lstStyle/>
          <a:p>
            <a:fld id="{02D2CB76-0D67-49F2-BB09-FA7C973C6F11}" type="slidenum">
              <a:rPr lang="en-GB" smtClean="0"/>
              <a:t>‹#›</a:t>
            </a:fld>
            <a:endParaRPr lang="en-GB"/>
          </a:p>
        </p:txBody>
      </p:sp>
    </p:spTree>
    <p:extLst>
      <p:ext uri="{BB962C8B-B14F-4D97-AF65-F5344CB8AC3E}">
        <p14:creationId xmlns:p14="http://schemas.microsoft.com/office/powerpoint/2010/main" val="22241368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09D41-FEB3-F54A-9C69-FB87270BC132}"/>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9D55EB6F-1BC4-3D40-9A86-2A7074297C8B}"/>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4BC2342A-A667-A548-85BD-96B7DCEDB3FD}"/>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4E112ACB-68BE-AB4E-BD79-6D180DF3C82C}"/>
              </a:ext>
            </a:extLst>
          </p:cNvPr>
          <p:cNvSpPr>
            <a:spLocks noGrp="1"/>
          </p:cNvSpPr>
          <p:nvPr>
            <p:ph type="dt" sz="half" idx="10"/>
          </p:nvPr>
        </p:nvSpPr>
        <p:spPr/>
        <p:txBody>
          <a:bodyPr/>
          <a:lstStyle/>
          <a:p>
            <a:fld id="{8C367D54-26AC-4AC2-B9E9-6058043B4D3D}" type="datetimeFigureOut">
              <a:rPr lang="en-GB" smtClean="0"/>
              <a:t>26/04/2022</a:t>
            </a:fld>
            <a:endParaRPr lang="en-GB"/>
          </a:p>
        </p:txBody>
      </p:sp>
      <p:sp>
        <p:nvSpPr>
          <p:cNvPr id="6" name="Footer Placeholder 5">
            <a:extLst>
              <a:ext uri="{FF2B5EF4-FFF2-40B4-BE49-F238E27FC236}">
                <a16:creationId xmlns:a16="http://schemas.microsoft.com/office/drawing/2014/main" id="{B25D387D-A652-9640-B72C-B80F75B99C6E}"/>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61B35DFB-FE37-354B-8A5A-4520CDAD9D51}"/>
              </a:ext>
            </a:extLst>
          </p:cNvPr>
          <p:cNvSpPr>
            <a:spLocks noGrp="1"/>
          </p:cNvSpPr>
          <p:nvPr>
            <p:ph type="sldNum" sz="quarter" idx="12"/>
          </p:nvPr>
        </p:nvSpPr>
        <p:spPr/>
        <p:txBody>
          <a:bodyPr/>
          <a:lstStyle/>
          <a:p>
            <a:fld id="{02D2CB76-0D67-49F2-BB09-FA7C973C6F11}" type="slidenum">
              <a:rPr lang="en-GB" smtClean="0"/>
              <a:t>‹#›</a:t>
            </a:fld>
            <a:endParaRPr lang="en-GB"/>
          </a:p>
        </p:txBody>
      </p:sp>
    </p:spTree>
    <p:extLst>
      <p:ext uri="{BB962C8B-B14F-4D97-AF65-F5344CB8AC3E}">
        <p14:creationId xmlns:p14="http://schemas.microsoft.com/office/powerpoint/2010/main" val="30143498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AADC01-8C00-744D-A1E5-DD50BB7CB967}"/>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2B01A601-7277-EF48-8BB3-23070178CB5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7410563B-6628-9946-B260-B370176D9289}"/>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89C3AB41-502C-BF46-8755-5DDFFB40810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E6EAA6F6-5A2A-E941-AB96-CEC1B3238CA5}"/>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05FDEE61-D5E3-CA44-8C8C-AF745CC500A8}"/>
              </a:ext>
            </a:extLst>
          </p:cNvPr>
          <p:cNvSpPr>
            <a:spLocks noGrp="1"/>
          </p:cNvSpPr>
          <p:nvPr>
            <p:ph type="dt" sz="half" idx="10"/>
          </p:nvPr>
        </p:nvSpPr>
        <p:spPr/>
        <p:txBody>
          <a:bodyPr/>
          <a:lstStyle/>
          <a:p>
            <a:fld id="{8C367D54-26AC-4AC2-B9E9-6058043B4D3D}" type="datetimeFigureOut">
              <a:rPr lang="en-GB" smtClean="0"/>
              <a:t>26/04/2022</a:t>
            </a:fld>
            <a:endParaRPr lang="en-GB"/>
          </a:p>
        </p:txBody>
      </p:sp>
      <p:sp>
        <p:nvSpPr>
          <p:cNvPr id="8" name="Footer Placeholder 7">
            <a:extLst>
              <a:ext uri="{FF2B5EF4-FFF2-40B4-BE49-F238E27FC236}">
                <a16:creationId xmlns:a16="http://schemas.microsoft.com/office/drawing/2014/main" id="{40B01FF7-FC8B-DA44-9AAB-EB22FD587546}"/>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986528CF-C4B7-4B49-A637-5B5693436D78}"/>
              </a:ext>
            </a:extLst>
          </p:cNvPr>
          <p:cNvSpPr>
            <a:spLocks noGrp="1"/>
          </p:cNvSpPr>
          <p:nvPr>
            <p:ph type="sldNum" sz="quarter" idx="12"/>
          </p:nvPr>
        </p:nvSpPr>
        <p:spPr/>
        <p:txBody>
          <a:bodyPr/>
          <a:lstStyle/>
          <a:p>
            <a:fld id="{02D2CB76-0D67-49F2-BB09-FA7C973C6F11}" type="slidenum">
              <a:rPr lang="en-GB" smtClean="0"/>
              <a:t>‹#›</a:t>
            </a:fld>
            <a:endParaRPr lang="en-GB"/>
          </a:p>
        </p:txBody>
      </p:sp>
    </p:spTree>
    <p:extLst>
      <p:ext uri="{BB962C8B-B14F-4D97-AF65-F5344CB8AC3E}">
        <p14:creationId xmlns:p14="http://schemas.microsoft.com/office/powerpoint/2010/main" val="16952128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4CB26C-4C34-974B-93C6-A62D6F2F17F3}"/>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218C0A0A-4E60-6E40-A4B2-CFB8C634A72F}"/>
              </a:ext>
            </a:extLst>
          </p:cNvPr>
          <p:cNvSpPr>
            <a:spLocks noGrp="1"/>
          </p:cNvSpPr>
          <p:nvPr>
            <p:ph type="dt" sz="half" idx="10"/>
          </p:nvPr>
        </p:nvSpPr>
        <p:spPr/>
        <p:txBody>
          <a:bodyPr/>
          <a:lstStyle/>
          <a:p>
            <a:fld id="{8C367D54-26AC-4AC2-B9E9-6058043B4D3D}" type="datetimeFigureOut">
              <a:rPr lang="en-GB" smtClean="0"/>
              <a:t>26/04/2022</a:t>
            </a:fld>
            <a:endParaRPr lang="en-GB"/>
          </a:p>
        </p:txBody>
      </p:sp>
      <p:sp>
        <p:nvSpPr>
          <p:cNvPr id="4" name="Footer Placeholder 3">
            <a:extLst>
              <a:ext uri="{FF2B5EF4-FFF2-40B4-BE49-F238E27FC236}">
                <a16:creationId xmlns:a16="http://schemas.microsoft.com/office/drawing/2014/main" id="{6AE60D3C-9E5A-5248-BB27-DAE23B0BD8DD}"/>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6AD2DF60-D3C3-E64F-A6FE-2DE7386FC72C}"/>
              </a:ext>
            </a:extLst>
          </p:cNvPr>
          <p:cNvSpPr>
            <a:spLocks noGrp="1"/>
          </p:cNvSpPr>
          <p:nvPr>
            <p:ph type="sldNum" sz="quarter" idx="12"/>
          </p:nvPr>
        </p:nvSpPr>
        <p:spPr/>
        <p:txBody>
          <a:bodyPr/>
          <a:lstStyle/>
          <a:p>
            <a:fld id="{02D2CB76-0D67-49F2-BB09-FA7C973C6F11}" type="slidenum">
              <a:rPr lang="en-GB" smtClean="0"/>
              <a:t>‹#›</a:t>
            </a:fld>
            <a:endParaRPr lang="en-GB"/>
          </a:p>
        </p:txBody>
      </p:sp>
    </p:spTree>
    <p:extLst>
      <p:ext uri="{BB962C8B-B14F-4D97-AF65-F5344CB8AC3E}">
        <p14:creationId xmlns:p14="http://schemas.microsoft.com/office/powerpoint/2010/main" val="38449534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2C3E598-786F-CD45-A9EA-7DEF7957A788}"/>
              </a:ext>
            </a:extLst>
          </p:cNvPr>
          <p:cNvSpPr>
            <a:spLocks noGrp="1"/>
          </p:cNvSpPr>
          <p:nvPr>
            <p:ph type="dt" sz="half" idx="10"/>
          </p:nvPr>
        </p:nvSpPr>
        <p:spPr/>
        <p:txBody>
          <a:bodyPr/>
          <a:lstStyle/>
          <a:p>
            <a:fld id="{8C367D54-26AC-4AC2-B9E9-6058043B4D3D}" type="datetimeFigureOut">
              <a:rPr lang="en-GB" smtClean="0"/>
              <a:t>26/04/2022</a:t>
            </a:fld>
            <a:endParaRPr lang="en-GB"/>
          </a:p>
        </p:txBody>
      </p:sp>
      <p:sp>
        <p:nvSpPr>
          <p:cNvPr id="3" name="Footer Placeholder 2">
            <a:extLst>
              <a:ext uri="{FF2B5EF4-FFF2-40B4-BE49-F238E27FC236}">
                <a16:creationId xmlns:a16="http://schemas.microsoft.com/office/drawing/2014/main" id="{559DB9E6-D744-8348-8DF1-02654E019D0C}"/>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D1BB54F7-5E58-1B49-BDBF-CEF28B4BC091}"/>
              </a:ext>
            </a:extLst>
          </p:cNvPr>
          <p:cNvSpPr>
            <a:spLocks noGrp="1"/>
          </p:cNvSpPr>
          <p:nvPr>
            <p:ph type="sldNum" sz="quarter" idx="12"/>
          </p:nvPr>
        </p:nvSpPr>
        <p:spPr/>
        <p:txBody>
          <a:bodyPr/>
          <a:lstStyle/>
          <a:p>
            <a:fld id="{02D2CB76-0D67-49F2-BB09-FA7C973C6F11}" type="slidenum">
              <a:rPr lang="en-GB" smtClean="0"/>
              <a:t>‹#›</a:t>
            </a:fld>
            <a:endParaRPr lang="en-GB"/>
          </a:p>
        </p:txBody>
      </p:sp>
    </p:spTree>
    <p:extLst>
      <p:ext uri="{BB962C8B-B14F-4D97-AF65-F5344CB8AC3E}">
        <p14:creationId xmlns:p14="http://schemas.microsoft.com/office/powerpoint/2010/main" val="5529749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A0297-3402-CD42-BEAA-25EC99FA6EC3}"/>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019F05B2-F59F-254F-9325-423FB94A0AE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3AEC5819-E9B3-0F4D-BEBA-225D1BF461F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F2F5AC5E-8463-6E48-B823-2215879C8D7C}"/>
              </a:ext>
            </a:extLst>
          </p:cNvPr>
          <p:cNvSpPr>
            <a:spLocks noGrp="1"/>
          </p:cNvSpPr>
          <p:nvPr>
            <p:ph type="dt" sz="half" idx="10"/>
          </p:nvPr>
        </p:nvSpPr>
        <p:spPr/>
        <p:txBody>
          <a:bodyPr/>
          <a:lstStyle/>
          <a:p>
            <a:fld id="{8C367D54-26AC-4AC2-B9E9-6058043B4D3D}" type="datetimeFigureOut">
              <a:rPr lang="en-GB" smtClean="0"/>
              <a:t>26/04/2022</a:t>
            </a:fld>
            <a:endParaRPr lang="en-GB"/>
          </a:p>
        </p:txBody>
      </p:sp>
      <p:sp>
        <p:nvSpPr>
          <p:cNvPr id="6" name="Footer Placeholder 5">
            <a:extLst>
              <a:ext uri="{FF2B5EF4-FFF2-40B4-BE49-F238E27FC236}">
                <a16:creationId xmlns:a16="http://schemas.microsoft.com/office/drawing/2014/main" id="{139AC0C0-D9AA-D948-B5EA-B860BCF04690}"/>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B2834BE7-6C3F-254C-9ED6-E91A8F59469A}"/>
              </a:ext>
            </a:extLst>
          </p:cNvPr>
          <p:cNvSpPr>
            <a:spLocks noGrp="1"/>
          </p:cNvSpPr>
          <p:nvPr>
            <p:ph type="sldNum" sz="quarter" idx="12"/>
          </p:nvPr>
        </p:nvSpPr>
        <p:spPr/>
        <p:txBody>
          <a:bodyPr/>
          <a:lstStyle/>
          <a:p>
            <a:fld id="{02D2CB76-0D67-49F2-BB09-FA7C973C6F11}" type="slidenum">
              <a:rPr lang="en-GB" smtClean="0"/>
              <a:t>‹#›</a:t>
            </a:fld>
            <a:endParaRPr lang="en-GB"/>
          </a:p>
        </p:txBody>
      </p:sp>
    </p:spTree>
    <p:extLst>
      <p:ext uri="{BB962C8B-B14F-4D97-AF65-F5344CB8AC3E}">
        <p14:creationId xmlns:p14="http://schemas.microsoft.com/office/powerpoint/2010/main" val="18792815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C4BC73-14D8-6047-B4E5-4487EA6CBCAC}"/>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4BD2E4E9-96A7-2E4E-8C3D-B41F4D265AE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C5FC989-853E-2C42-A059-4A7265FCE87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8D70D350-1B72-1348-A01B-A49A82E4E004}"/>
              </a:ext>
            </a:extLst>
          </p:cNvPr>
          <p:cNvSpPr>
            <a:spLocks noGrp="1"/>
          </p:cNvSpPr>
          <p:nvPr>
            <p:ph type="dt" sz="half" idx="10"/>
          </p:nvPr>
        </p:nvSpPr>
        <p:spPr/>
        <p:txBody>
          <a:bodyPr/>
          <a:lstStyle/>
          <a:p>
            <a:fld id="{8C367D54-26AC-4AC2-B9E9-6058043B4D3D}" type="datetimeFigureOut">
              <a:rPr lang="en-GB" smtClean="0"/>
              <a:t>26/04/2022</a:t>
            </a:fld>
            <a:endParaRPr lang="en-GB"/>
          </a:p>
        </p:txBody>
      </p:sp>
      <p:sp>
        <p:nvSpPr>
          <p:cNvPr id="6" name="Footer Placeholder 5">
            <a:extLst>
              <a:ext uri="{FF2B5EF4-FFF2-40B4-BE49-F238E27FC236}">
                <a16:creationId xmlns:a16="http://schemas.microsoft.com/office/drawing/2014/main" id="{5B63D341-5D0B-DD4B-96F7-9FED908565A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D55709A-27AA-D644-ADF8-BB951498B194}"/>
              </a:ext>
            </a:extLst>
          </p:cNvPr>
          <p:cNvSpPr>
            <a:spLocks noGrp="1"/>
          </p:cNvSpPr>
          <p:nvPr>
            <p:ph type="sldNum" sz="quarter" idx="12"/>
          </p:nvPr>
        </p:nvSpPr>
        <p:spPr/>
        <p:txBody>
          <a:bodyPr/>
          <a:lstStyle/>
          <a:p>
            <a:fld id="{02D2CB76-0D67-49F2-BB09-FA7C973C6F11}" type="slidenum">
              <a:rPr lang="en-GB" smtClean="0"/>
              <a:t>‹#›</a:t>
            </a:fld>
            <a:endParaRPr lang="en-GB"/>
          </a:p>
        </p:txBody>
      </p:sp>
    </p:spTree>
    <p:extLst>
      <p:ext uri="{BB962C8B-B14F-4D97-AF65-F5344CB8AC3E}">
        <p14:creationId xmlns:p14="http://schemas.microsoft.com/office/powerpoint/2010/main" val="11304601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F4E0458-D512-B14D-BCBB-A58FB151194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031C25FA-286C-DB43-B62B-EE09759C30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9AABB230-F687-3046-A249-6C2022AEC9E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C367D54-26AC-4AC2-B9E9-6058043B4D3D}" type="datetimeFigureOut">
              <a:rPr lang="en-GB" smtClean="0"/>
              <a:t>26/04/2022</a:t>
            </a:fld>
            <a:endParaRPr lang="en-GB"/>
          </a:p>
        </p:txBody>
      </p:sp>
      <p:sp>
        <p:nvSpPr>
          <p:cNvPr id="5" name="Footer Placeholder 4">
            <a:extLst>
              <a:ext uri="{FF2B5EF4-FFF2-40B4-BE49-F238E27FC236}">
                <a16:creationId xmlns:a16="http://schemas.microsoft.com/office/drawing/2014/main" id="{B08FF37A-F35A-C64C-8020-0EFB0AA74B7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97A78B07-C023-E640-A2F4-AAF630BEC4E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2D2CB76-0D67-49F2-BB09-FA7C973C6F11}" type="slidenum">
              <a:rPr lang="en-GB" smtClean="0"/>
              <a:t>‹#›</a:t>
            </a:fld>
            <a:endParaRPr lang="en-GB"/>
          </a:p>
        </p:txBody>
      </p:sp>
    </p:spTree>
    <p:extLst>
      <p:ext uri="{BB962C8B-B14F-4D97-AF65-F5344CB8AC3E}">
        <p14:creationId xmlns:p14="http://schemas.microsoft.com/office/powerpoint/2010/main" val="4075639672"/>
      </p:ext>
    </p:extLst>
  </p:cSld>
  <p:clrMap bg1="lt1" tx1="dk1" bg2="lt2" tx2="dk2" accent1="accent1" accent2="accent2" accent3="accent3" accent4="accent4" accent5="accent5" accent6="accent6" hlink="hlink" folHlink="folHlink"/>
  <p:sldLayoutIdLst>
    <p:sldLayoutId id="2147483830" r:id="rId1"/>
    <p:sldLayoutId id="2147483831" r:id="rId2"/>
    <p:sldLayoutId id="2147483832" r:id="rId3"/>
    <p:sldLayoutId id="2147483833" r:id="rId4"/>
    <p:sldLayoutId id="2147483834" r:id="rId5"/>
    <p:sldLayoutId id="2147483835" r:id="rId6"/>
    <p:sldLayoutId id="2147483836" r:id="rId7"/>
    <p:sldLayoutId id="2147483837" r:id="rId8"/>
    <p:sldLayoutId id="2147483838" r:id="rId9"/>
    <p:sldLayoutId id="2147483839" r:id="rId10"/>
    <p:sldLayoutId id="214748384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1.pn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9.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ags" Target="../tags/tag10.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ags" Target="../tags/tag11.xml"/><Relationship Id="rId5" Type="http://schemas.openxmlformats.org/officeDocument/2006/relationships/hyperlink" Target="https://docs.opencv.org/3.4/da/d97/tutorial_threshold_inRange.html" TargetMode="External"/><Relationship Id="rId4" Type="http://schemas.openxmlformats.org/officeDocument/2006/relationships/hyperlink" Target="https://docs.opencv.org/4.x/de/d25/imgproc_color_conversions.html" TargetMode="Externa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ags" Target="../tags/tag12.xml"/><Relationship Id="rId5" Type="http://schemas.openxmlformats.org/officeDocument/2006/relationships/image" Target="../media/image17.jpeg"/><Relationship Id="rId4" Type="http://schemas.openxmlformats.org/officeDocument/2006/relationships/image" Target="../media/image16.jpe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tags" Target="../tags/tag13.xml"/><Relationship Id="rId4" Type="http://schemas.openxmlformats.org/officeDocument/2006/relationships/hyperlink" Target="https://docs.opencv.org/4.x/d7/d4d/tutorial_py_thresholding.html" TargetMode="Externa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ags" Target="../tags/tag14.xml"/><Relationship Id="rId5" Type="http://schemas.openxmlformats.org/officeDocument/2006/relationships/image" Target="../media/image18.jpeg"/><Relationship Id="rId4" Type="http://schemas.openxmlformats.org/officeDocument/2006/relationships/image" Target="../media/image17.jpe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tags" Target="../tags/tag15.xml"/><Relationship Id="rId5" Type="http://schemas.openxmlformats.org/officeDocument/2006/relationships/image" Target="../media/image20.png"/><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tags" Target="../tags/tag16.xml"/><Relationship Id="rId4" Type="http://schemas.openxmlformats.org/officeDocument/2006/relationships/hyperlink" Target="https://docs.opencv.org/3.4/db/df6/tutorial_erosion_dilatation.html" TargetMode="Externa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tags" Target="../tags/tag17.xml"/><Relationship Id="rId5" Type="http://schemas.openxmlformats.org/officeDocument/2006/relationships/image" Target="../media/image24.jpeg"/><Relationship Id="rId4" Type="http://schemas.openxmlformats.org/officeDocument/2006/relationships/image" Target="../media/image18.jpeg"/></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learnopencv.com/blob-detection-using-opencv-python-c/"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3.xml.rels><?xml version="1.0" encoding="UTF-8" standalone="yes"?>
<Relationships xmlns="http://schemas.openxmlformats.org/package/2006/relationships"><Relationship Id="rId3" Type="http://schemas.openxmlformats.org/officeDocument/2006/relationships/hyperlink" Target="https://docs.opencv.org/4.x/d0/d7a/classcv_1_1SimpleBlobDetector.html"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3.xml"/><Relationship Id="rId4" Type="http://schemas.openxmlformats.org/officeDocument/2006/relationships/image" Target="../media/image8.jpe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Layout" Target="../slideLayouts/slideLayout2.xml"/><Relationship Id="rId1" Type="http://schemas.openxmlformats.org/officeDocument/2006/relationships/tags" Target="../tags/tag4.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5.xml"/></Relationships>
</file>

<file path=ppt/slides/_rels/slide7.xml.rels><?xml version="1.0" encoding="UTF-8" standalone="yes"?>
<Relationships xmlns="http://schemas.openxmlformats.org/package/2006/relationships"><Relationship Id="rId3" Type="http://schemas.openxmlformats.org/officeDocument/2006/relationships/hyperlink" Target="http://wiki.ros.org/cv_bridge/Tutorials/ConvertingBetweenROSImagesAndOpenCVImagesPython" TargetMode="External"/><Relationship Id="rId2" Type="http://schemas.openxmlformats.org/officeDocument/2006/relationships/slideLayout" Target="../slideLayouts/slideLayout2.xml"/><Relationship Id="rId1" Type="http://schemas.openxmlformats.org/officeDocument/2006/relationships/tags" Target="../tags/tag6.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7.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3.xml"/><Relationship Id="rId7" Type="http://schemas.openxmlformats.org/officeDocument/2006/relationships/image" Target="../media/image14.png"/><Relationship Id="rId2" Type="http://schemas.openxmlformats.org/officeDocument/2006/relationships/slideLayout" Target="../slideLayouts/slideLayout2.xml"/><Relationship Id="rId1" Type="http://schemas.openxmlformats.org/officeDocument/2006/relationships/tags" Target="../tags/tag8.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3" name="Content Placeholder 3" descr="Diagram, engineering drawing&#10;&#10;Description automatically generated">
            <a:extLst>
              <a:ext uri="{FF2B5EF4-FFF2-40B4-BE49-F238E27FC236}">
                <a16:creationId xmlns:a16="http://schemas.microsoft.com/office/drawing/2014/main" id="{3DC329AF-DD03-814D-B713-CE6BA3190CE3}"/>
              </a:ext>
            </a:extLst>
          </p:cNvPr>
          <p:cNvPicPr>
            <a:picLocks noChangeAspect="1"/>
          </p:cNvPicPr>
          <p:nvPr/>
        </p:nvPicPr>
        <p:blipFill>
          <a:blip r:embed="rId3">
            <a:alphaModFix amt="19000"/>
            <a:extLst>
              <a:ext uri="{28A0092B-C50C-407E-A947-70E740481C1C}">
                <a14:useLocalDpi xmlns:a14="http://schemas.microsoft.com/office/drawing/2010/main" val="0"/>
              </a:ext>
            </a:extLst>
          </a:blip>
          <a:stretch>
            <a:fillRect/>
          </a:stretch>
        </p:blipFill>
        <p:spPr>
          <a:xfrm>
            <a:off x="1338861" y="1491995"/>
            <a:ext cx="9379113" cy="4597642"/>
          </a:xfrm>
          <a:prstGeom prst="rect">
            <a:avLst/>
          </a:prstGeom>
          <a:effectLst>
            <a:glow>
              <a:schemeClr val="tx1"/>
            </a:glow>
            <a:outerShdw blurRad="50800" dist="50800" dir="5400000" algn="ctr" rotWithShape="0">
              <a:srgbClr val="000000">
                <a:alpha val="0"/>
              </a:srgbClr>
            </a:outerShdw>
            <a:reflection endPos="0" dist="50800" dir="5400000" sy="-100000" algn="bl" rotWithShape="0"/>
          </a:effectLst>
        </p:spPr>
      </p:pic>
      <p:sp>
        <p:nvSpPr>
          <p:cNvPr id="7" name="Title 6">
            <a:extLst>
              <a:ext uri="{FF2B5EF4-FFF2-40B4-BE49-F238E27FC236}">
                <a16:creationId xmlns:a16="http://schemas.microsoft.com/office/drawing/2014/main" id="{DBE44551-8E23-9C49-84CD-D4A0791F0CFC}"/>
              </a:ext>
            </a:extLst>
          </p:cNvPr>
          <p:cNvSpPr>
            <a:spLocks noGrp="1"/>
          </p:cNvSpPr>
          <p:nvPr>
            <p:ph type="ctrTitle"/>
          </p:nvPr>
        </p:nvSpPr>
        <p:spPr>
          <a:xfrm>
            <a:off x="4279392" y="1370684"/>
            <a:ext cx="3828288" cy="879475"/>
          </a:xfrm>
        </p:spPr>
        <p:txBody>
          <a:bodyPr>
            <a:normAutofit fontScale="90000"/>
          </a:bodyPr>
          <a:lstStyle/>
          <a:p>
            <a:r>
              <a:rPr lang="en-US" dirty="0"/>
              <a:t>      </a:t>
            </a:r>
          </a:p>
        </p:txBody>
      </p:sp>
      <p:sp>
        <p:nvSpPr>
          <p:cNvPr id="37" name="Rectangle 6">
            <a:extLst>
              <a:ext uri="{FF2B5EF4-FFF2-40B4-BE49-F238E27FC236}">
                <a16:creationId xmlns:a16="http://schemas.microsoft.com/office/drawing/2014/main" id="{2D91AC2C-BBC6-AE44-9328-C09EE07A39EC}"/>
              </a:ext>
            </a:extLst>
          </p:cNvPr>
          <p:cNvSpPr>
            <a:spLocks noChangeArrowheads="1"/>
          </p:cNvSpPr>
          <p:nvPr/>
        </p:nvSpPr>
        <p:spPr bwMode="auto">
          <a:xfrm>
            <a:off x="3353377" y="2333143"/>
            <a:ext cx="4850208"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defRPr/>
            </a:pPr>
            <a:r>
              <a:rPr lang="en-GB" sz="3000" b="1" dirty="0">
                <a:solidFill>
                  <a:schemeClr val="tx1">
                    <a:lumMod val="65000"/>
                    <a:lumOff val="35000"/>
                  </a:schemeClr>
                </a:solidFill>
                <a:latin typeface="Arial"/>
                <a:cs typeface="Arial"/>
              </a:rPr>
              <a:t>Computer Vision in ROS</a:t>
            </a:r>
            <a:endParaRPr lang="en-US" sz="3000" dirty="0">
              <a:solidFill>
                <a:schemeClr val="tx1">
                  <a:lumMod val="65000"/>
                  <a:lumOff val="35000"/>
                </a:schemeClr>
              </a:solidFill>
              <a:latin typeface="Arial"/>
              <a:cs typeface="Arial"/>
            </a:endParaRPr>
          </a:p>
        </p:txBody>
      </p:sp>
      <p:sp>
        <p:nvSpPr>
          <p:cNvPr id="38" name="Rectangle 7">
            <a:extLst>
              <a:ext uri="{FF2B5EF4-FFF2-40B4-BE49-F238E27FC236}">
                <a16:creationId xmlns:a16="http://schemas.microsoft.com/office/drawing/2014/main" id="{ACAC13A1-E124-7349-BAA2-F80AB0A1EA3A}"/>
              </a:ext>
            </a:extLst>
          </p:cNvPr>
          <p:cNvSpPr>
            <a:spLocks noChangeArrowheads="1"/>
          </p:cNvSpPr>
          <p:nvPr/>
        </p:nvSpPr>
        <p:spPr bwMode="auto">
          <a:xfrm>
            <a:off x="3979634" y="3767289"/>
            <a:ext cx="3597694" cy="9491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lnSpc>
                <a:spcPct val="120000"/>
              </a:lnSpc>
            </a:pPr>
            <a:r>
              <a:rPr lang="en-GB" sz="2400" dirty="0">
                <a:solidFill>
                  <a:srgbClr val="595959"/>
                </a:solidFill>
                <a:cs typeface="Arial" charset="0"/>
              </a:rPr>
              <a:t>OpenCV Interface</a:t>
            </a:r>
          </a:p>
          <a:p>
            <a:pPr algn="ctr">
              <a:lnSpc>
                <a:spcPct val="120000"/>
              </a:lnSpc>
            </a:pPr>
            <a:r>
              <a:rPr lang="en-GB" sz="2400" dirty="0">
                <a:solidFill>
                  <a:srgbClr val="595959"/>
                </a:solidFill>
                <a:cs typeface="Arial" charset="0"/>
              </a:rPr>
              <a:t>Traffic Light detection</a:t>
            </a:r>
          </a:p>
        </p:txBody>
      </p:sp>
      <p:cxnSp>
        <p:nvCxnSpPr>
          <p:cNvPr id="39" name="Straight Connector 38">
            <a:extLst>
              <a:ext uri="{FF2B5EF4-FFF2-40B4-BE49-F238E27FC236}">
                <a16:creationId xmlns:a16="http://schemas.microsoft.com/office/drawing/2014/main" id="{23047511-ED22-9248-95A2-5443989E148E}"/>
              </a:ext>
            </a:extLst>
          </p:cNvPr>
          <p:cNvCxnSpPr>
            <a:cxnSpLocks noChangeShapeType="1"/>
          </p:cNvCxnSpPr>
          <p:nvPr/>
        </p:nvCxnSpPr>
        <p:spPr bwMode="auto">
          <a:xfrm>
            <a:off x="3059138" y="3136995"/>
            <a:ext cx="5438686" cy="0"/>
          </a:xfrm>
          <a:prstGeom prst="line">
            <a:avLst/>
          </a:prstGeom>
          <a:noFill/>
          <a:ln w="25400">
            <a:solidFill>
              <a:srgbClr val="660066"/>
            </a:solidFill>
            <a:prstDash val="dot"/>
            <a:round/>
            <a:headEnd/>
            <a:tailEnd/>
          </a:ln>
          <a:effectLst>
            <a:outerShdw blurRad="63500" dist="20000" dir="5400000" rotWithShape="0">
              <a:srgbClr val="000000">
                <a:alpha val="37999"/>
              </a:srgbClr>
            </a:outerShdw>
          </a:effectLst>
          <a:extLst>
            <a:ext uri="{909E8E84-426E-40DD-AFC4-6F175D3DCCD1}">
              <a14:hiddenFill xmlns:a14="http://schemas.microsoft.com/office/drawing/2010/main">
                <a:noFill/>
              </a14:hiddenFill>
            </a:ext>
          </a:extLst>
        </p:spPr>
      </p:cxnSp>
      <p:pic>
        <p:nvPicPr>
          <p:cNvPr id="15" name="Picture 14" descr="Graphical user interface, application&#10;&#10;Description automatically generated">
            <a:extLst>
              <a:ext uri="{FF2B5EF4-FFF2-40B4-BE49-F238E27FC236}">
                <a16:creationId xmlns:a16="http://schemas.microsoft.com/office/drawing/2014/main" id="{94CB0A60-6375-C34D-B58D-B4BAD54EE99D}"/>
              </a:ext>
            </a:extLst>
          </p:cNvPr>
          <p:cNvPicPr>
            <a:picLocks noChangeAspect="1"/>
          </p:cNvPicPr>
          <p:nvPr/>
        </p:nvPicPr>
        <p:blipFill rotWithShape="1">
          <a:blip r:embed="rId4">
            <a:extLst>
              <a:ext uri="{28A0092B-C50C-407E-A947-70E740481C1C}">
                <a14:useLocalDpi xmlns:a14="http://schemas.microsoft.com/office/drawing/2010/main" val="0"/>
              </a:ext>
            </a:extLst>
          </a:blip>
          <a:srcRect l="15670" t="27034" r="14833" b="37359"/>
          <a:stretch/>
        </p:blipFill>
        <p:spPr>
          <a:xfrm>
            <a:off x="7630933" y="356097"/>
            <a:ext cx="2049515" cy="677291"/>
          </a:xfrm>
          <a:prstGeom prst="rect">
            <a:avLst/>
          </a:prstGeom>
        </p:spPr>
      </p:pic>
      <p:pic>
        <p:nvPicPr>
          <p:cNvPr id="17" name="Picture 16">
            <a:extLst>
              <a:ext uri="{FF2B5EF4-FFF2-40B4-BE49-F238E27FC236}">
                <a16:creationId xmlns:a16="http://schemas.microsoft.com/office/drawing/2014/main" id="{39C3D326-5B87-004C-8AEC-7D66AFEF5C0C}"/>
              </a:ext>
            </a:extLst>
          </p:cNvPr>
          <p:cNvPicPr>
            <a:picLocks noChangeAspect="1"/>
          </p:cNvPicPr>
          <p:nvPr/>
        </p:nvPicPr>
        <p:blipFill>
          <a:blip r:embed="rId5" cstate="hqprint">
            <a:extLst>
              <a:ext uri="{28A0092B-C50C-407E-A947-70E740481C1C}">
                <a14:useLocalDpi xmlns:a14="http://schemas.microsoft.com/office/drawing/2010/main" val="0"/>
              </a:ext>
            </a:extLst>
          </a:blip>
          <a:srcRect/>
          <a:stretch/>
        </p:blipFill>
        <p:spPr>
          <a:xfrm>
            <a:off x="9921932" y="465577"/>
            <a:ext cx="1478494" cy="458333"/>
          </a:xfrm>
          <a:prstGeom prst="rect">
            <a:avLst/>
          </a:prstGeom>
        </p:spPr>
      </p:pic>
      <p:pic>
        <p:nvPicPr>
          <p:cNvPr id="3" name="Picture 2" descr="Logo&#10;&#10;Description automatically generated">
            <a:extLst>
              <a:ext uri="{FF2B5EF4-FFF2-40B4-BE49-F238E27FC236}">
                <a16:creationId xmlns:a16="http://schemas.microsoft.com/office/drawing/2014/main" id="{60DD83F6-3B17-4A7F-A977-8AAC495D127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41464" y="342698"/>
            <a:ext cx="1767413" cy="1767413"/>
          </a:xfrm>
          <a:prstGeom prst="rect">
            <a:avLst/>
          </a:prstGeom>
        </p:spPr>
      </p:pic>
    </p:spTree>
    <p:extLst>
      <p:ext uri="{BB962C8B-B14F-4D97-AF65-F5344CB8AC3E}">
        <p14:creationId xmlns:p14="http://schemas.microsoft.com/office/powerpoint/2010/main" val="1435911778"/>
      </p:ext>
    </p:extLst>
  </p:cSld>
  <p:clrMapOvr>
    <a:masterClrMapping/>
  </p:clrMapOvr>
  <mc:AlternateContent xmlns:mc="http://schemas.openxmlformats.org/markup-compatibility/2006" xmlns:p14="http://schemas.microsoft.com/office/powerpoint/2010/main">
    <mc:Choice Requires="p14">
      <p:transition spd="med" p14:dur="700" advTm="17160">
        <p:fade/>
      </p:transition>
    </mc:Choice>
    <mc:Fallback xmlns="">
      <p:transition spd="med" advTm="17160">
        <p:fade/>
      </p:transition>
    </mc:Fallback>
  </mc:AlternateContent>
  <p:extLst>
    <p:ext uri="{E180D4A7-C9FB-4DFB-919C-405C955672EB}">
      <p14:showEvtLst xmlns:p14="http://schemas.microsoft.com/office/powerpoint/2010/main">
        <p14:playEvt time="0" objId="2"/>
        <p14:stopEvt time="15974" objId="2"/>
      </p14:showEvtLst>
    </p:ext>
  </p:extLs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25C3C9-0138-4F09-B1B1-697F4F25A4AF}"/>
              </a:ext>
            </a:extLst>
          </p:cNvPr>
          <p:cNvSpPr>
            <a:spLocks noGrp="1"/>
          </p:cNvSpPr>
          <p:nvPr>
            <p:ph type="title"/>
          </p:nvPr>
        </p:nvSpPr>
        <p:spPr/>
        <p:txBody>
          <a:bodyPr/>
          <a:lstStyle/>
          <a:p>
            <a:r>
              <a:rPr lang="en-GB" dirty="0"/>
              <a:t>Activity: Image processing framework</a:t>
            </a:r>
          </a:p>
        </p:txBody>
      </p:sp>
      <p:sp>
        <p:nvSpPr>
          <p:cNvPr id="3" name="Content Placeholder 2">
            <a:extLst>
              <a:ext uri="{FF2B5EF4-FFF2-40B4-BE49-F238E27FC236}">
                <a16:creationId xmlns:a16="http://schemas.microsoft.com/office/drawing/2014/main" id="{62FD08C6-DAD2-488A-A6A8-4F2FA12F701F}"/>
              </a:ext>
            </a:extLst>
          </p:cNvPr>
          <p:cNvSpPr>
            <a:spLocks noGrp="1"/>
          </p:cNvSpPr>
          <p:nvPr>
            <p:ph idx="1"/>
          </p:nvPr>
        </p:nvSpPr>
        <p:spPr/>
        <p:txBody>
          <a:bodyPr/>
          <a:lstStyle/>
          <a:p>
            <a:r>
              <a:rPr lang="en-GB" dirty="0"/>
              <a:t>Create a node that implements the basic framework described previously</a:t>
            </a:r>
          </a:p>
          <a:p>
            <a:r>
              <a:rPr lang="en-GB" dirty="0"/>
              <a:t>It should subscribe to the camera images, perform all the pre-processing, and then publish the processed image.</a:t>
            </a:r>
          </a:p>
          <a:p>
            <a:r>
              <a:rPr lang="en-GB" dirty="0"/>
              <a:t>Test different parameters in the pre-processing and observe the impact on the output topic</a:t>
            </a:r>
          </a:p>
          <a:p>
            <a:pPr lvl="1"/>
            <a:r>
              <a:rPr lang="en-GB" dirty="0"/>
              <a:t>Image size</a:t>
            </a:r>
          </a:p>
          <a:p>
            <a:pPr lvl="1"/>
            <a:r>
              <a:rPr lang="en-GB" dirty="0"/>
              <a:t>Gaussian Blur size</a:t>
            </a:r>
          </a:p>
        </p:txBody>
      </p:sp>
    </p:spTree>
    <p:custDataLst>
      <p:tags r:id="rId1"/>
    </p:custDataLst>
    <p:extLst>
      <p:ext uri="{BB962C8B-B14F-4D97-AF65-F5344CB8AC3E}">
        <p14:creationId xmlns:p14="http://schemas.microsoft.com/office/powerpoint/2010/main" val="3609885604"/>
      </p:ext>
    </p:extLst>
  </p:cSld>
  <p:clrMapOvr>
    <a:masterClrMapping/>
  </p:clrMapOvr>
  <mc:AlternateContent xmlns:mc="http://schemas.openxmlformats.org/markup-compatibility/2006" xmlns:p14="http://schemas.microsoft.com/office/powerpoint/2010/main">
    <mc:Choice Requires="p14">
      <p:transition spd="med" p14:dur="700" advTm="106422">
        <p:fade/>
      </p:transition>
    </mc:Choice>
    <mc:Fallback xmlns="">
      <p:transition spd="med" advTm="106422">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extLst>
    <p:ext uri="{E180D4A7-C9FB-4DFB-919C-405C955672EB}">
      <p14:showEvtLst xmlns:p14="http://schemas.microsoft.com/office/powerpoint/2010/main">
        <p14:playEvt time="1" objId="4"/>
        <p14:stopEvt time="93770" objId="4"/>
        <p14:playEvt time="95044" objId="5"/>
        <p14:stopEvt time="102002" objId="5"/>
      </p14:showEvtLst>
    </p:ext>
  </p:extLs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86AE5C-10A6-C94C-9D95-8E1504BFCC57}"/>
              </a:ext>
            </a:extLst>
          </p:cNvPr>
          <p:cNvSpPr>
            <a:spLocks noGrp="1"/>
          </p:cNvSpPr>
          <p:nvPr>
            <p:ph type="title"/>
          </p:nvPr>
        </p:nvSpPr>
        <p:spPr>
          <a:xfrm>
            <a:off x="1597152" y="365125"/>
            <a:ext cx="7656576" cy="1325563"/>
          </a:xfrm>
        </p:spPr>
        <p:txBody>
          <a:bodyPr/>
          <a:lstStyle/>
          <a:p>
            <a:r>
              <a:rPr lang="en-GB" sz="4000" dirty="0">
                <a:ea typeface="+mj-lt"/>
                <a:cs typeface="+mj-lt"/>
              </a:rPr>
              <a:t>OpenCV</a:t>
            </a:r>
            <a:br>
              <a:rPr lang="en-GB" dirty="0">
                <a:cs typeface="Calibri Light"/>
              </a:rPr>
            </a:br>
            <a:r>
              <a:rPr lang="en-GB" sz="3200" dirty="0">
                <a:cs typeface="Calibri Light"/>
              </a:rPr>
              <a:t>What is the problem? </a:t>
            </a:r>
            <a:endParaRPr lang="en-US" sz="3200" dirty="0"/>
          </a:p>
        </p:txBody>
      </p:sp>
      <p:sp>
        <p:nvSpPr>
          <p:cNvPr id="6" name="Content Placeholder 5">
            <a:extLst>
              <a:ext uri="{FF2B5EF4-FFF2-40B4-BE49-F238E27FC236}">
                <a16:creationId xmlns:a16="http://schemas.microsoft.com/office/drawing/2014/main" id="{47227B2F-15FA-2B44-AB08-0F64387B6B11}"/>
              </a:ext>
            </a:extLst>
          </p:cNvPr>
          <p:cNvSpPr>
            <a:spLocks noGrp="1"/>
          </p:cNvSpPr>
          <p:nvPr>
            <p:ph idx="4294967295"/>
          </p:nvPr>
        </p:nvSpPr>
        <p:spPr>
          <a:xfrm>
            <a:off x="838200" y="1825625"/>
            <a:ext cx="10515600" cy="917575"/>
          </a:xfrm>
        </p:spPr>
        <p:txBody>
          <a:bodyPr vert="horz" lIns="91440" tIns="45720" rIns="91440" bIns="45720" rtlCol="0" anchor="t">
            <a:normAutofit/>
          </a:bodyPr>
          <a:lstStyle/>
          <a:p>
            <a:pPr marL="0" indent="0" algn="just">
              <a:buNone/>
            </a:pPr>
            <a:r>
              <a:rPr lang="en-GB" dirty="0"/>
              <a:t>We aim to detect connected regions in the space with a characteristic shape and colour palette. </a:t>
            </a:r>
            <a:endParaRPr lang="en-US" dirty="0">
              <a:cs typeface="Calibri" panose="020F0502020204030204"/>
            </a:endParaRPr>
          </a:p>
        </p:txBody>
      </p:sp>
      <p:sp>
        <p:nvSpPr>
          <p:cNvPr id="9" name="Content Placeholder 5">
            <a:extLst>
              <a:ext uri="{FF2B5EF4-FFF2-40B4-BE49-F238E27FC236}">
                <a16:creationId xmlns:a16="http://schemas.microsoft.com/office/drawing/2014/main" id="{419046C4-CF5A-7747-94EB-482B78F4DFB9}"/>
              </a:ext>
            </a:extLst>
          </p:cNvPr>
          <p:cNvSpPr txBox="1">
            <a:spLocks/>
          </p:cNvSpPr>
          <p:nvPr/>
        </p:nvSpPr>
        <p:spPr>
          <a:xfrm>
            <a:off x="6096000" y="2878137"/>
            <a:ext cx="5257800" cy="3130422"/>
          </a:xfrm>
          <a:prstGeom prst="rect">
            <a:avLst/>
          </a:prstGeom>
        </p:spPr>
        <p:txBody>
          <a:bodyPr vert="horz" lIns="91440" tIns="45720" rIns="91440" bIns="45720" rtlCol="0" anchor="t">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cs typeface="Calibri" panose="020F0502020204030204"/>
              </a:rPr>
              <a:t>Characteristics to exploit</a:t>
            </a:r>
          </a:p>
          <a:p>
            <a:pPr marL="514350" indent="-514350" algn="just">
              <a:buFont typeface="+mj-lt"/>
              <a:buAutoNum type="arabicPeriod"/>
            </a:pPr>
            <a:r>
              <a:rPr lang="en-US" dirty="0">
                <a:cs typeface="Calibri" panose="020F0502020204030204"/>
              </a:rPr>
              <a:t>We can look for patches of certain colors</a:t>
            </a:r>
          </a:p>
          <a:p>
            <a:pPr marL="514350" indent="-514350" algn="just">
              <a:buFont typeface="+mj-lt"/>
              <a:buAutoNum type="arabicPeriod"/>
            </a:pPr>
            <a:r>
              <a:rPr lang="en-US" dirty="0">
                <a:cs typeface="Calibri" panose="020F0502020204030204"/>
              </a:rPr>
              <a:t>We can use size to reject shapes</a:t>
            </a:r>
          </a:p>
          <a:p>
            <a:pPr marL="514350" indent="-514350" algn="just">
              <a:buFont typeface="+mj-lt"/>
              <a:buAutoNum type="arabicPeriod"/>
            </a:pPr>
            <a:r>
              <a:rPr lang="en-US" dirty="0">
                <a:cs typeface="Calibri" panose="020F0502020204030204"/>
              </a:rPr>
              <a:t>We can look for circular shapes in the image</a:t>
            </a:r>
          </a:p>
        </p:txBody>
      </p:sp>
      <p:pic>
        <p:nvPicPr>
          <p:cNvPr id="3074" name="Picture 2" descr="Detect and Measure Circular Objects in an Image - MATLAB &amp; Simulink Example">
            <a:extLst>
              <a:ext uri="{FF2B5EF4-FFF2-40B4-BE49-F238E27FC236}">
                <a16:creationId xmlns:a16="http://schemas.microsoft.com/office/drawing/2014/main" id="{77E67814-A4C4-8042-AF1D-6555BD44849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3628" t="6078" r="14378" b="14081"/>
          <a:stretch/>
        </p:blipFill>
        <p:spPr bwMode="auto">
          <a:xfrm>
            <a:off x="1427753" y="2903001"/>
            <a:ext cx="3748996" cy="276109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C1C1EA04-FEAB-0744-AD22-81D202899A28}"/>
              </a:ext>
            </a:extLst>
          </p:cNvPr>
          <p:cNvSpPr txBox="1"/>
          <p:nvPr/>
        </p:nvSpPr>
        <p:spPr>
          <a:xfrm>
            <a:off x="2072134" y="5823892"/>
            <a:ext cx="2460234" cy="369332"/>
          </a:xfrm>
          <a:prstGeom prst="rect">
            <a:avLst/>
          </a:prstGeom>
          <a:noFill/>
        </p:spPr>
        <p:txBody>
          <a:bodyPr wrap="square">
            <a:spAutoFit/>
          </a:bodyPr>
          <a:lstStyle/>
          <a:p>
            <a:pPr algn="ctr"/>
            <a:r>
              <a:rPr lang="en-US" dirty="0"/>
              <a:t>Example of the problem</a:t>
            </a:r>
          </a:p>
        </p:txBody>
      </p:sp>
    </p:spTree>
    <p:extLst>
      <p:ext uri="{BB962C8B-B14F-4D97-AF65-F5344CB8AC3E}">
        <p14:creationId xmlns:p14="http://schemas.microsoft.com/office/powerpoint/2010/main" val="3963220823"/>
      </p:ext>
    </p:extLst>
  </p:cSld>
  <p:clrMapOvr>
    <a:masterClrMapping/>
  </p:clrMapOvr>
  <mc:AlternateContent xmlns:mc="http://schemas.openxmlformats.org/markup-compatibility/2006" xmlns:p14="http://schemas.microsoft.com/office/powerpoint/2010/main">
    <mc:Choice Requires="p14">
      <p:transition spd="med" p14:dur="700" advTm="49380">
        <p:fade/>
      </p:transition>
    </mc:Choice>
    <mc:Fallback xmlns="">
      <p:transition spd="med" advTm="49380">
        <p:fade/>
      </p:transition>
    </mc:Fallback>
  </mc:AlternateContent>
  <p:extLst>
    <p:ext uri="{E180D4A7-C9FB-4DFB-919C-405C955672EB}">
      <p14:showEvtLst xmlns:p14="http://schemas.microsoft.com/office/powerpoint/2010/main">
        <p14:playEvt time="0" objId="3"/>
        <p14:pauseEvt time="41698" objId="3"/>
        <p14:seekEvt time="41698" objId="3" seek="41671"/>
        <p14:resumeEvt time="41698" objId="3"/>
        <p14:stopEvt time="47113" objId="3"/>
      </p14:showEvtLst>
    </p:ext>
  </p:extLs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86AE5C-10A6-C94C-9D95-8E1504BFCC57}"/>
              </a:ext>
            </a:extLst>
          </p:cNvPr>
          <p:cNvSpPr>
            <a:spLocks noGrp="1"/>
          </p:cNvSpPr>
          <p:nvPr>
            <p:ph type="title"/>
          </p:nvPr>
        </p:nvSpPr>
        <p:spPr/>
        <p:txBody>
          <a:bodyPr/>
          <a:lstStyle/>
          <a:p>
            <a:r>
              <a:rPr lang="en-GB" sz="4000" dirty="0">
                <a:ea typeface="+mj-lt"/>
                <a:cs typeface="+mj-lt"/>
              </a:rPr>
              <a:t>OpenCV</a:t>
            </a:r>
            <a:br>
              <a:rPr lang="en-US" sz="4000" dirty="0"/>
            </a:br>
            <a:r>
              <a:rPr lang="en-US" sz="3200" dirty="0"/>
              <a:t>Proposed solution outline</a:t>
            </a:r>
            <a:endParaRPr lang="en-US" dirty="0"/>
          </a:p>
        </p:txBody>
      </p:sp>
      <p:cxnSp>
        <p:nvCxnSpPr>
          <p:cNvPr id="16" name="Straight Arrow Connector 15">
            <a:extLst>
              <a:ext uri="{FF2B5EF4-FFF2-40B4-BE49-F238E27FC236}">
                <a16:creationId xmlns:a16="http://schemas.microsoft.com/office/drawing/2014/main" id="{C74FB0FB-1445-489C-99D1-3B7C518B8C9B}"/>
              </a:ext>
            </a:extLst>
          </p:cNvPr>
          <p:cNvCxnSpPr>
            <a:cxnSpLocks/>
            <a:stCxn id="19" idx="3"/>
            <a:endCxn id="17" idx="1"/>
          </p:cNvCxnSpPr>
          <p:nvPr/>
        </p:nvCxnSpPr>
        <p:spPr>
          <a:xfrm flipV="1">
            <a:off x="5581918" y="2168988"/>
            <a:ext cx="477591" cy="405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3">
            <a:extLst>
              <a:ext uri="{FF2B5EF4-FFF2-40B4-BE49-F238E27FC236}">
                <a16:creationId xmlns:a16="http://schemas.microsoft.com/office/drawing/2014/main" id="{C56F9E74-EDEF-4F87-ADDC-C3E78CCF8E71}"/>
              </a:ext>
            </a:extLst>
          </p:cNvPr>
          <p:cNvSpPr/>
          <p:nvPr/>
        </p:nvSpPr>
        <p:spPr>
          <a:xfrm>
            <a:off x="6059509" y="1629304"/>
            <a:ext cx="1609161" cy="1079368"/>
          </a:xfrm>
          <a:prstGeom prst="roundRect">
            <a:avLst/>
          </a:prstGeom>
          <a:noFill/>
          <a:ln w="508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6">
                    <a:lumMod val="75000"/>
                  </a:schemeClr>
                </a:solidFill>
              </a:rPr>
              <a:t>Pre-processing</a:t>
            </a:r>
          </a:p>
        </p:txBody>
      </p:sp>
      <p:cxnSp>
        <p:nvCxnSpPr>
          <p:cNvPr id="18" name="Straight Arrow Connector 17">
            <a:extLst>
              <a:ext uri="{FF2B5EF4-FFF2-40B4-BE49-F238E27FC236}">
                <a16:creationId xmlns:a16="http://schemas.microsoft.com/office/drawing/2014/main" id="{79826285-9F00-4A38-9CFA-7C9DE2CC4C91}"/>
              </a:ext>
            </a:extLst>
          </p:cNvPr>
          <p:cNvCxnSpPr>
            <a:cxnSpLocks/>
          </p:cNvCxnSpPr>
          <p:nvPr/>
        </p:nvCxnSpPr>
        <p:spPr>
          <a:xfrm>
            <a:off x="3504389" y="2152628"/>
            <a:ext cx="468368"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9" name="Rounded Rectangle 13">
            <a:extLst>
              <a:ext uri="{FF2B5EF4-FFF2-40B4-BE49-F238E27FC236}">
                <a16:creationId xmlns:a16="http://schemas.microsoft.com/office/drawing/2014/main" id="{45AC8763-B00D-48D8-8D48-A058017BAB15}"/>
              </a:ext>
            </a:extLst>
          </p:cNvPr>
          <p:cNvSpPr/>
          <p:nvPr/>
        </p:nvSpPr>
        <p:spPr>
          <a:xfrm>
            <a:off x="3972757" y="1633363"/>
            <a:ext cx="1609161" cy="1079368"/>
          </a:xfrm>
          <a:prstGeom prst="roundRect">
            <a:avLst/>
          </a:prstGeom>
          <a:noFill/>
          <a:ln w="508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6">
                    <a:lumMod val="75000"/>
                  </a:schemeClr>
                </a:solidFill>
              </a:rPr>
              <a:t>Convert to OpenCV Image</a:t>
            </a:r>
          </a:p>
        </p:txBody>
      </p:sp>
      <p:sp>
        <p:nvSpPr>
          <p:cNvPr id="20" name="Rounded Rectangle 13">
            <a:extLst>
              <a:ext uri="{FF2B5EF4-FFF2-40B4-BE49-F238E27FC236}">
                <a16:creationId xmlns:a16="http://schemas.microsoft.com/office/drawing/2014/main" id="{4BC58B5D-E00F-4D88-A2E7-36039909D8B4}"/>
              </a:ext>
            </a:extLst>
          </p:cNvPr>
          <p:cNvSpPr/>
          <p:nvPr/>
        </p:nvSpPr>
        <p:spPr>
          <a:xfrm>
            <a:off x="8146260" y="3044922"/>
            <a:ext cx="1609161" cy="1079368"/>
          </a:xfrm>
          <a:prstGeom prst="roundRect">
            <a:avLst/>
          </a:prstGeom>
          <a:noFill/>
          <a:ln w="508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6">
                    <a:lumMod val="75000"/>
                  </a:schemeClr>
                </a:solidFill>
              </a:rPr>
              <a:t>Data Processing</a:t>
            </a:r>
          </a:p>
        </p:txBody>
      </p:sp>
      <p:cxnSp>
        <p:nvCxnSpPr>
          <p:cNvPr id="21" name="Straight Arrow Connector 20">
            <a:extLst>
              <a:ext uri="{FF2B5EF4-FFF2-40B4-BE49-F238E27FC236}">
                <a16:creationId xmlns:a16="http://schemas.microsoft.com/office/drawing/2014/main" id="{7591D7A4-2FEC-4176-9C55-8ABAE42FFB2F}"/>
              </a:ext>
            </a:extLst>
          </p:cNvPr>
          <p:cNvCxnSpPr>
            <a:cxnSpLocks/>
            <a:stCxn id="20" idx="1"/>
            <a:endCxn id="29" idx="3"/>
          </p:cNvCxnSpPr>
          <p:nvPr/>
        </p:nvCxnSpPr>
        <p:spPr>
          <a:xfrm flipH="1" flipV="1">
            <a:off x="7664624" y="3584017"/>
            <a:ext cx="481636" cy="58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F7B038B7-B291-4BE3-9348-F152421BA8D6}"/>
              </a:ext>
            </a:extLst>
          </p:cNvPr>
          <p:cNvCxnSpPr>
            <a:cxnSpLocks/>
            <a:stCxn id="29" idx="1"/>
            <a:endCxn id="23" idx="3"/>
          </p:cNvCxnSpPr>
          <p:nvPr/>
        </p:nvCxnSpPr>
        <p:spPr>
          <a:xfrm flipH="1">
            <a:off x="5577872" y="3584017"/>
            <a:ext cx="477591"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3" name="Rounded Rectangle 13">
            <a:extLst>
              <a:ext uri="{FF2B5EF4-FFF2-40B4-BE49-F238E27FC236}">
                <a16:creationId xmlns:a16="http://schemas.microsoft.com/office/drawing/2014/main" id="{24AEF8F9-1129-4A4B-A76E-F06A7EE98161}"/>
              </a:ext>
            </a:extLst>
          </p:cNvPr>
          <p:cNvSpPr/>
          <p:nvPr/>
        </p:nvSpPr>
        <p:spPr>
          <a:xfrm>
            <a:off x="3968711" y="3044333"/>
            <a:ext cx="1609161" cy="1079368"/>
          </a:xfrm>
          <a:prstGeom prst="roundRect">
            <a:avLst/>
          </a:prstGeom>
          <a:noFill/>
          <a:ln w="508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6">
                    <a:lumMod val="75000"/>
                  </a:schemeClr>
                </a:solidFill>
              </a:rPr>
              <a:t>Convert to ROS message</a:t>
            </a:r>
          </a:p>
        </p:txBody>
      </p:sp>
      <p:cxnSp>
        <p:nvCxnSpPr>
          <p:cNvPr id="24" name="Straight Arrow Connector 23">
            <a:extLst>
              <a:ext uri="{FF2B5EF4-FFF2-40B4-BE49-F238E27FC236}">
                <a16:creationId xmlns:a16="http://schemas.microsoft.com/office/drawing/2014/main" id="{D12E0CC1-E041-4326-A63C-394F9FEAC8A8}"/>
              </a:ext>
            </a:extLst>
          </p:cNvPr>
          <p:cNvCxnSpPr>
            <a:cxnSpLocks/>
            <a:stCxn id="23" idx="1"/>
            <a:endCxn id="31" idx="3"/>
          </p:cNvCxnSpPr>
          <p:nvPr/>
        </p:nvCxnSpPr>
        <p:spPr>
          <a:xfrm flipH="1">
            <a:off x="3491121" y="3584017"/>
            <a:ext cx="477590" cy="99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1967E41B-6D7C-4B1E-B962-A255BF512316}"/>
              </a:ext>
            </a:extLst>
          </p:cNvPr>
          <p:cNvSpPr txBox="1"/>
          <p:nvPr/>
        </p:nvSpPr>
        <p:spPr>
          <a:xfrm>
            <a:off x="10438773" y="4364238"/>
            <a:ext cx="1197638" cy="646331"/>
          </a:xfrm>
          <a:prstGeom prst="rect">
            <a:avLst/>
          </a:prstGeom>
          <a:noFill/>
        </p:spPr>
        <p:txBody>
          <a:bodyPr wrap="square">
            <a:spAutoFit/>
          </a:bodyPr>
          <a:lstStyle/>
          <a:p>
            <a:pPr algn="ctr"/>
            <a:r>
              <a:rPr lang="en-US" dirty="0">
                <a:solidFill>
                  <a:schemeClr val="accent6">
                    <a:lumMod val="75000"/>
                  </a:schemeClr>
                </a:solidFill>
              </a:rPr>
              <a:t>Output Data</a:t>
            </a:r>
            <a:endParaRPr lang="en-US" sz="1800" dirty="0">
              <a:solidFill>
                <a:schemeClr val="accent6">
                  <a:lumMod val="75000"/>
                </a:schemeClr>
              </a:solidFill>
            </a:endParaRPr>
          </a:p>
        </p:txBody>
      </p:sp>
      <p:cxnSp>
        <p:nvCxnSpPr>
          <p:cNvPr id="26" name="Straight Arrow Connector 25">
            <a:extLst>
              <a:ext uri="{FF2B5EF4-FFF2-40B4-BE49-F238E27FC236}">
                <a16:creationId xmlns:a16="http://schemas.microsoft.com/office/drawing/2014/main" id="{40D05AA3-B112-4754-BD0A-DB11AAD58A8E}"/>
              </a:ext>
            </a:extLst>
          </p:cNvPr>
          <p:cNvCxnSpPr>
            <a:cxnSpLocks/>
            <a:stCxn id="17" idx="3"/>
            <a:endCxn id="28" idx="1"/>
          </p:cNvCxnSpPr>
          <p:nvPr/>
        </p:nvCxnSpPr>
        <p:spPr>
          <a:xfrm>
            <a:off x="7668670" y="2168988"/>
            <a:ext cx="477591" cy="405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8" name="Rounded Rectangle 13">
            <a:extLst>
              <a:ext uri="{FF2B5EF4-FFF2-40B4-BE49-F238E27FC236}">
                <a16:creationId xmlns:a16="http://schemas.microsoft.com/office/drawing/2014/main" id="{96AF0179-3A7A-456A-A9C4-9F7AA2524F0A}"/>
              </a:ext>
            </a:extLst>
          </p:cNvPr>
          <p:cNvSpPr/>
          <p:nvPr/>
        </p:nvSpPr>
        <p:spPr>
          <a:xfrm>
            <a:off x="8146261" y="1633363"/>
            <a:ext cx="1609161" cy="1079368"/>
          </a:xfrm>
          <a:prstGeom prst="roundRect">
            <a:avLst/>
          </a:prstGeom>
          <a:noFill/>
          <a:ln w="508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6">
                    <a:lumMod val="75000"/>
                  </a:schemeClr>
                </a:solidFill>
              </a:rPr>
              <a:t>Image Analysis </a:t>
            </a:r>
          </a:p>
        </p:txBody>
      </p:sp>
      <p:sp>
        <p:nvSpPr>
          <p:cNvPr id="29" name="Rounded Rectangle 13">
            <a:extLst>
              <a:ext uri="{FF2B5EF4-FFF2-40B4-BE49-F238E27FC236}">
                <a16:creationId xmlns:a16="http://schemas.microsoft.com/office/drawing/2014/main" id="{4E229687-06A2-49F1-8F6F-91596F32B285}"/>
              </a:ext>
            </a:extLst>
          </p:cNvPr>
          <p:cNvSpPr/>
          <p:nvPr/>
        </p:nvSpPr>
        <p:spPr>
          <a:xfrm>
            <a:off x="6055463" y="3044333"/>
            <a:ext cx="1609161" cy="1079368"/>
          </a:xfrm>
          <a:prstGeom prst="roundRect">
            <a:avLst/>
          </a:prstGeom>
          <a:noFill/>
          <a:ln w="508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6">
                    <a:lumMod val="75000"/>
                  </a:schemeClr>
                </a:solidFill>
              </a:rPr>
              <a:t>Draw data on image</a:t>
            </a:r>
          </a:p>
        </p:txBody>
      </p:sp>
      <p:sp>
        <p:nvSpPr>
          <p:cNvPr id="30" name="Rounded Rectangle 13">
            <a:extLst>
              <a:ext uri="{FF2B5EF4-FFF2-40B4-BE49-F238E27FC236}">
                <a16:creationId xmlns:a16="http://schemas.microsoft.com/office/drawing/2014/main" id="{39E6CA04-AD02-4E58-A828-5FCFDAC1C9FB}"/>
              </a:ext>
            </a:extLst>
          </p:cNvPr>
          <p:cNvSpPr/>
          <p:nvPr/>
        </p:nvSpPr>
        <p:spPr>
          <a:xfrm>
            <a:off x="1886005" y="1629305"/>
            <a:ext cx="1609161" cy="1079368"/>
          </a:xfrm>
          <a:prstGeom prst="roundRect">
            <a:avLst/>
          </a:prstGeom>
          <a:noFill/>
          <a:ln w="508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6">
                    <a:lumMod val="75000"/>
                  </a:schemeClr>
                </a:solidFill>
              </a:rPr>
              <a:t>ROS Image Subscriber</a:t>
            </a:r>
          </a:p>
        </p:txBody>
      </p:sp>
      <p:sp>
        <p:nvSpPr>
          <p:cNvPr id="31" name="Rounded Rectangle 13">
            <a:extLst>
              <a:ext uri="{FF2B5EF4-FFF2-40B4-BE49-F238E27FC236}">
                <a16:creationId xmlns:a16="http://schemas.microsoft.com/office/drawing/2014/main" id="{345DB43D-1F26-4F93-816C-B930389C2769}"/>
              </a:ext>
            </a:extLst>
          </p:cNvPr>
          <p:cNvSpPr/>
          <p:nvPr/>
        </p:nvSpPr>
        <p:spPr>
          <a:xfrm>
            <a:off x="1881960" y="3045331"/>
            <a:ext cx="1609161" cy="1079368"/>
          </a:xfrm>
          <a:prstGeom prst="roundRect">
            <a:avLst/>
          </a:prstGeom>
          <a:noFill/>
          <a:ln w="508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6">
                    <a:lumMod val="75000"/>
                  </a:schemeClr>
                </a:solidFill>
              </a:rPr>
              <a:t>ROS Image Publisher</a:t>
            </a:r>
          </a:p>
        </p:txBody>
      </p:sp>
      <p:cxnSp>
        <p:nvCxnSpPr>
          <p:cNvPr id="32" name="Straight Arrow Connector 31">
            <a:extLst>
              <a:ext uri="{FF2B5EF4-FFF2-40B4-BE49-F238E27FC236}">
                <a16:creationId xmlns:a16="http://schemas.microsoft.com/office/drawing/2014/main" id="{3D2018B0-CE48-49C8-ACBC-FE4E66D926F7}"/>
              </a:ext>
            </a:extLst>
          </p:cNvPr>
          <p:cNvCxnSpPr>
            <a:cxnSpLocks/>
            <a:stCxn id="28" idx="2"/>
            <a:endCxn id="20" idx="0"/>
          </p:cNvCxnSpPr>
          <p:nvPr/>
        </p:nvCxnSpPr>
        <p:spPr>
          <a:xfrm flipH="1">
            <a:off x="8950841" y="2712731"/>
            <a:ext cx="1" cy="33219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2530BFA5-938E-4B21-9621-36EF4195DA4B}"/>
              </a:ext>
            </a:extLst>
          </p:cNvPr>
          <p:cNvCxnSpPr>
            <a:cxnSpLocks/>
            <a:stCxn id="20" idx="3"/>
            <a:endCxn id="37" idx="1"/>
          </p:cNvCxnSpPr>
          <p:nvPr/>
        </p:nvCxnSpPr>
        <p:spPr>
          <a:xfrm flipV="1">
            <a:off x="9755421" y="3584017"/>
            <a:ext cx="477591" cy="58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7294F2F2-A745-4965-93D4-2E31A6D47139}"/>
              </a:ext>
            </a:extLst>
          </p:cNvPr>
          <p:cNvCxnSpPr>
            <a:cxnSpLocks/>
            <a:endCxn id="30" idx="1"/>
          </p:cNvCxnSpPr>
          <p:nvPr/>
        </p:nvCxnSpPr>
        <p:spPr>
          <a:xfrm flipV="1">
            <a:off x="1304516" y="2168989"/>
            <a:ext cx="581489" cy="58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1CCAFB87-E960-4A65-8B84-78EFB6BC3DE3}"/>
              </a:ext>
            </a:extLst>
          </p:cNvPr>
          <p:cNvSpPr txBox="1"/>
          <p:nvPr/>
        </p:nvSpPr>
        <p:spPr>
          <a:xfrm>
            <a:off x="355288" y="3260852"/>
            <a:ext cx="1197638" cy="646331"/>
          </a:xfrm>
          <a:prstGeom prst="rect">
            <a:avLst/>
          </a:prstGeom>
          <a:noFill/>
        </p:spPr>
        <p:txBody>
          <a:bodyPr wrap="square">
            <a:spAutoFit/>
          </a:bodyPr>
          <a:lstStyle/>
          <a:p>
            <a:pPr algn="ctr"/>
            <a:r>
              <a:rPr lang="en-US" dirty="0">
                <a:solidFill>
                  <a:schemeClr val="accent6">
                    <a:lumMod val="75000"/>
                  </a:schemeClr>
                </a:solidFill>
              </a:rPr>
              <a:t>Output Image</a:t>
            </a:r>
            <a:endParaRPr lang="en-US" sz="1800" dirty="0">
              <a:solidFill>
                <a:schemeClr val="accent6">
                  <a:lumMod val="75000"/>
                </a:schemeClr>
              </a:solidFill>
            </a:endParaRPr>
          </a:p>
        </p:txBody>
      </p:sp>
      <p:sp>
        <p:nvSpPr>
          <p:cNvPr id="36" name="TextBox 35">
            <a:extLst>
              <a:ext uri="{FF2B5EF4-FFF2-40B4-BE49-F238E27FC236}">
                <a16:creationId xmlns:a16="http://schemas.microsoft.com/office/drawing/2014/main" id="{D055C91E-0B8B-4113-8E2C-9A94BF777845}"/>
              </a:ext>
            </a:extLst>
          </p:cNvPr>
          <p:cNvSpPr txBox="1"/>
          <p:nvPr/>
        </p:nvSpPr>
        <p:spPr>
          <a:xfrm>
            <a:off x="352898" y="1845823"/>
            <a:ext cx="1197638" cy="646331"/>
          </a:xfrm>
          <a:prstGeom prst="rect">
            <a:avLst/>
          </a:prstGeom>
          <a:noFill/>
        </p:spPr>
        <p:txBody>
          <a:bodyPr wrap="square">
            <a:spAutoFit/>
          </a:bodyPr>
          <a:lstStyle/>
          <a:p>
            <a:pPr algn="ctr"/>
            <a:r>
              <a:rPr lang="en-US" dirty="0">
                <a:solidFill>
                  <a:schemeClr val="accent6">
                    <a:lumMod val="75000"/>
                  </a:schemeClr>
                </a:solidFill>
              </a:rPr>
              <a:t>Input Image</a:t>
            </a:r>
            <a:endParaRPr lang="en-US" sz="1800" dirty="0">
              <a:solidFill>
                <a:schemeClr val="accent6">
                  <a:lumMod val="75000"/>
                </a:schemeClr>
              </a:solidFill>
            </a:endParaRPr>
          </a:p>
        </p:txBody>
      </p:sp>
      <p:sp>
        <p:nvSpPr>
          <p:cNvPr id="37" name="Rounded Rectangle 13">
            <a:extLst>
              <a:ext uri="{FF2B5EF4-FFF2-40B4-BE49-F238E27FC236}">
                <a16:creationId xmlns:a16="http://schemas.microsoft.com/office/drawing/2014/main" id="{7E4D71DB-0CB8-4CD5-BA72-4E9D70B83842}"/>
              </a:ext>
            </a:extLst>
          </p:cNvPr>
          <p:cNvSpPr/>
          <p:nvPr/>
        </p:nvSpPr>
        <p:spPr>
          <a:xfrm>
            <a:off x="10233012" y="3044333"/>
            <a:ext cx="1609161" cy="1079368"/>
          </a:xfrm>
          <a:prstGeom prst="roundRect">
            <a:avLst/>
          </a:prstGeom>
          <a:noFill/>
          <a:ln w="508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6">
                    <a:lumMod val="75000"/>
                  </a:schemeClr>
                </a:solidFill>
              </a:rPr>
              <a:t>ROS Publisher</a:t>
            </a:r>
          </a:p>
        </p:txBody>
      </p:sp>
      <p:cxnSp>
        <p:nvCxnSpPr>
          <p:cNvPr id="39" name="Straight Arrow Connector 38">
            <a:extLst>
              <a:ext uri="{FF2B5EF4-FFF2-40B4-BE49-F238E27FC236}">
                <a16:creationId xmlns:a16="http://schemas.microsoft.com/office/drawing/2014/main" id="{C00C4069-3DB6-4AED-B9BE-0FBF9A6FDC76}"/>
              </a:ext>
            </a:extLst>
          </p:cNvPr>
          <p:cNvCxnSpPr>
            <a:cxnSpLocks/>
            <a:stCxn id="37" idx="2"/>
            <a:endCxn id="25" idx="0"/>
          </p:cNvCxnSpPr>
          <p:nvPr/>
        </p:nvCxnSpPr>
        <p:spPr>
          <a:xfrm flipH="1">
            <a:off x="11037592" y="4123701"/>
            <a:ext cx="1" cy="24053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DA4F24EA-C60B-4175-95C0-874BB10114CA}"/>
              </a:ext>
            </a:extLst>
          </p:cNvPr>
          <p:cNvCxnSpPr>
            <a:cxnSpLocks/>
            <a:stCxn id="31" idx="1"/>
            <a:endCxn id="35" idx="3"/>
          </p:cNvCxnSpPr>
          <p:nvPr/>
        </p:nvCxnSpPr>
        <p:spPr>
          <a:xfrm flipH="1" flipV="1">
            <a:off x="1552926" y="3584018"/>
            <a:ext cx="329034" cy="99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2DD5A476-D1ED-4049-BD73-3FB5BDF0D21A}"/>
              </a:ext>
            </a:extLst>
          </p:cNvPr>
          <p:cNvGrpSpPr/>
          <p:nvPr/>
        </p:nvGrpSpPr>
        <p:grpSpPr>
          <a:xfrm>
            <a:off x="1129737" y="2651347"/>
            <a:ext cx="7046601" cy="4230513"/>
            <a:chOff x="1129737" y="2651347"/>
            <a:chExt cx="7046601" cy="4230513"/>
          </a:xfrm>
        </p:grpSpPr>
        <p:sp>
          <p:nvSpPr>
            <p:cNvPr id="46" name="TextBox 45">
              <a:extLst>
                <a:ext uri="{FF2B5EF4-FFF2-40B4-BE49-F238E27FC236}">
                  <a16:creationId xmlns:a16="http://schemas.microsoft.com/office/drawing/2014/main" id="{F2D2BD07-6A50-AB46-A05A-E2DD420F4ACB}"/>
                </a:ext>
              </a:extLst>
            </p:cNvPr>
            <p:cNvSpPr txBox="1"/>
            <p:nvPr/>
          </p:nvSpPr>
          <p:spPr>
            <a:xfrm>
              <a:off x="3780692" y="5366000"/>
              <a:ext cx="1570646" cy="1515860"/>
            </a:xfrm>
            <a:prstGeom prst="rect">
              <a:avLst/>
            </a:prstGeom>
            <a:noFill/>
          </p:spPr>
          <p:txBody>
            <a:bodyPr wrap="square" rtlCol="0">
              <a:spAutoFit/>
            </a:bodyPr>
            <a:lstStyle/>
            <a:p>
              <a:pPr algn="ctr"/>
              <a:r>
                <a:rPr lang="en-US" dirty="0"/>
                <a:t>Remove noisy regions of the space</a:t>
              </a:r>
            </a:p>
          </p:txBody>
        </p:sp>
        <p:grpSp>
          <p:nvGrpSpPr>
            <p:cNvPr id="11" name="Group 10">
              <a:extLst>
                <a:ext uri="{FF2B5EF4-FFF2-40B4-BE49-F238E27FC236}">
                  <a16:creationId xmlns:a16="http://schemas.microsoft.com/office/drawing/2014/main" id="{C88B9983-CA38-4631-B661-E6F9251D1BDD}"/>
                </a:ext>
              </a:extLst>
            </p:cNvPr>
            <p:cNvGrpSpPr/>
            <p:nvPr/>
          </p:nvGrpSpPr>
          <p:grpSpPr>
            <a:xfrm>
              <a:off x="1129737" y="2651347"/>
              <a:ext cx="7046601" cy="3856343"/>
              <a:chOff x="1129737" y="2651347"/>
              <a:chExt cx="7046601" cy="3856343"/>
            </a:xfrm>
          </p:grpSpPr>
          <p:sp>
            <p:nvSpPr>
              <p:cNvPr id="38" name="TextBox 37">
                <a:extLst>
                  <a:ext uri="{FF2B5EF4-FFF2-40B4-BE49-F238E27FC236}">
                    <a16:creationId xmlns:a16="http://schemas.microsoft.com/office/drawing/2014/main" id="{0728B754-1E47-6644-9070-C11AA82FDC1D}"/>
                  </a:ext>
                </a:extLst>
              </p:cNvPr>
              <p:cNvSpPr txBox="1"/>
              <p:nvPr/>
            </p:nvSpPr>
            <p:spPr>
              <a:xfrm>
                <a:off x="1257663" y="5446588"/>
                <a:ext cx="1570646" cy="1061102"/>
              </a:xfrm>
              <a:prstGeom prst="rect">
                <a:avLst/>
              </a:prstGeom>
              <a:noFill/>
            </p:spPr>
            <p:txBody>
              <a:bodyPr wrap="square" rtlCol="0">
                <a:spAutoFit/>
              </a:bodyPr>
              <a:lstStyle/>
              <a:p>
                <a:pPr algn="ctr"/>
                <a:r>
                  <a:rPr lang="en-US" dirty="0"/>
                  <a:t>Apply color filtering</a:t>
                </a:r>
              </a:p>
            </p:txBody>
          </p:sp>
          <p:sp>
            <p:nvSpPr>
              <p:cNvPr id="47" name="Rounded Rectangle 46">
                <a:extLst>
                  <a:ext uri="{FF2B5EF4-FFF2-40B4-BE49-F238E27FC236}">
                    <a16:creationId xmlns:a16="http://schemas.microsoft.com/office/drawing/2014/main" id="{8DBBC769-0032-2140-AE18-9248ED0D1F28}"/>
                  </a:ext>
                </a:extLst>
              </p:cNvPr>
              <p:cNvSpPr/>
              <p:nvPr/>
            </p:nvSpPr>
            <p:spPr>
              <a:xfrm>
                <a:off x="3857196" y="5308662"/>
                <a:ext cx="1494142" cy="1027470"/>
              </a:xfrm>
              <a:prstGeom prst="roundRect">
                <a:avLst/>
              </a:prstGeom>
              <a:noFill/>
              <a:ln w="444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a:extLst>
                  <a:ext uri="{FF2B5EF4-FFF2-40B4-BE49-F238E27FC236}">
                    <a16:creationId xmlns:a16="http://schemas.microsoft.com/office/drawing/2014/main" id="{1A0B7A2B-33F7-354E-9C9C-9F4BF9C3A9A3}"/>
                  </a:ext>
                </a:extLst>
              </p:cNvPr>
              <p:cNvSpPr txBox="1"/>
              <p:nvPr/>
            </p:nvSpPr>
            <p:spPr>
              <a:xfrm>
                <a:off x="6325351" y="5340282"/>
                <a:ext cx="1570646" cy="923330"/>
              </a:xfrm>
              <a:prstGeom prst="rect">
                <a:avLst/>
              </a:prstGeom>
              <a:noFill/>
            </p:spPr>
            <p:txBody>
              <a:bodyPr wrap="square" rtlCol="0">
                <a:spAutoFit/>
              </a:bodyPr>
              <a:lstStyle/>
              <a:p>
                <a:pPr algn="ctr"/>
                <a:r>
                  <a:rPr lang="en-US" dirty="0"/>
                  <a:t>Detect potential candidates</a:t>
                </a:r>
              </a:p>
            </p:txBody>
          </p:sp>
          <p:sp>
            <p:nvSpPr>
              <p:cNvPr id="49" name="Rounded Rectangle 48">
                <a:extLst>
                  <a:ext uri="{FF2B5EF4-FFF2-40B4-BE49-F238E27FC236}">
                    <a16:creationId xmlns:a16="http://schemas.microsoft.com/office/drawing/2014/main" id="{223E5A55-A5CA-B94F-86CA-36820B641712}"/>
                  </a:ext>
                </a:extLst>
              </p:cNvPr>
              <p:cNvSpPr/>
              <p:nvPr/>
            </p:nvSpPr>
            <p:spPr>
              <a:xfrm>
                <a:off x="6395044" y="5301031"/>
                <a:ext cx="1494142" cy="1035101"/>
              </a:xfrm>
              <a:prstGeom prst="roundRect">
                <a:avLst/>
              </a:prstGeom>
              <a:noFill/>
              <a:ln w="444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ounded Rectangle 49">
                <a:extLst>
                  <a:ext uri="{FF2B5EF4-FFF2-40B4-BE49-F238E27FC236}">
                    <a16:creationId xmlns:a16="http://schemas.microsoft.com/office/drawing/2014/main" id="{B5603D9A-03D2-D24B-98F4-0E851221BE98}"/>
                  </a:ext>
                </a:extLst>
              </p:cNvPr>
              <p:cNvSpPr/>
              <p:nvPr/>
            </p:nvSpPr>
            <p:spPr>
              <a:xfrm>
                <a:off x="1129737" y="5147801"/>
                <a:ext cx="7016523" cy="1325563"/>
              </a:xfrm>
              <a:prstGeom prst="roundRect">
                <a:avLst/>
              </a:prstGeom>
              <a:noFill/>
              <a:ln w="444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8" name="Straight Arrow Connector 57">
                <a:extLst>
                  <a:ext uri="{FF2B5EF4-FFF2-40B4-BE49-F238E27FC236}">
                    <a16:creationId xmlns:a16="http://schemas.microsoft.com/office/drawing/2014/main" id="{C5CF9187-C0F3-9B4C-8E55-074BE7E7C584}"/>
                  </a:ext>
                </a:extLst>
              </p:cNvPr>
              <p:cNvCxnSpPr>
                <a:cxnSpLocks/>
                <a:stCxn id="27" idx="3"/>
                <a:endCxn id="47" idx="1"/>
              </p:cNvCxnSpPr>
              <p:nvPr/>
            </p:nvCxnSpPr>
            <p:spPr>
              <a:xfrm>
                <a:off x="2805203" y="5814766"/>
                <a:ext cx="1051993" cy="7631"/>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7334C930-633C-A745-AA86-48746C4F25F5}"/>
                  </a:ext>
                </a:extLst>
              </p:cNvPr>
              <p:cNvCxnSpPr>
                <a:cxnSpLocks/>
                <a:stCxn id="47" idx="3"/>
                <a:endCxn id="49" idx="1"/>
              </p:cNvCxnSpPr>
              <p:nvPr/>
            </p:nvCxnSpPr>
            <p:spPr>
              <a:xfrm flipV="1">
                <a:off x="5351338" y="5818582"/>
                <a:ext cx="1043706" cy="3815"/>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sp>
            <p:nvSpPr>
              <p:cNvPr id="27" name="Rounded Rectangle 26">
                <a:extLst>
                  <a:ext uri="{FF2B5EF4-FFF2-40B4-BE49-F238E27FC236}">
                    <a16:creationId xmlns:a16="http://schemas.microsoft.com/office/drawing/2014/main" id="{D259C301-ABB0-E342-ACC2-F36F2014C47D}"/>
                  </a:ext>
                </a:extLst>
              </p:cNvPr>
              <p:cNvSpPr/>
              <p:nvPr/>
            </p:nvSpPr>
            <p:spPr>
              <a:xfrm>
                <a:off x="1311061" y="5301031"/>
                <a:ext cx="1494142" cy="1027470"/>
              </a:xfrm>
              <a:prstGeom prst="roundRect">
                <a:avLst/>
              </a:prstGeom>
              <a:noFill/>
              <a:ln w="444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14190163-E4D0-4597-8A5B-3A292BCF14D7}"/>
                  </a:ext>
                </a:extLst>
              </p:cNvPr>
              <p:cNvCxnSpPr>
                <a:cxnSpLocks/>
              </p:cNvCxnSpPr>
              <p:nvPr/>
            </p:nvCxnSpPr>
            <p:spPr>
              <a:xfrm flipH="1">
                <a:off x="7560527" y="2651347"/>
                <a:ext cx="615811" cy="2470519"/>
              </a:xfrm>
              <a:prstGeom prst="line">
                <a:avLst/>
              </a:prstGeom>
              <a:ln w="28575">
                <a:solidFill>
                  <a:srgbClr val="C00000"/>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grpSp>
        <p:nvGrpSpPr>
          <p:cNvPr id="12" name="Group 11">
            <a:extLst>
              <a:ext uri="{FF2B5EF4-FFF2-40B4-BE49-F238E27FC236}">
                <a16:creationId xmlns:a16="http://schemas.microsoft.com/office/drawing/2014/main" id="{9B2DAE6D-C6BA-4845-ACA9-F4B52EE15C50}"/>
              </a:ext>
            </a:extLst>
          </p:cNvPr>
          <p:cNvGrpSpPr/>
          <p:nvPr/>
        </p:nvGrpSpPr>
        <p:grpSpPr>
          <a:xfrm>
            <a:off x="7889185" y="4124290"/>
            <a:ext cx="3116420" cy="2349074"/>
            <a:chOff x="7889185" y="4124290"/>
            <a:chExt cx="3116420" cy="2349074"/>
          </a:xfrm>
        </p:grpSpPr>
        <p:sp>
          <p:nvSpPr>
            <p:cNvPr id="56" name="TextBox 55">
              <a:extLst>
                <a:ext uri="{FF2B5EF4-FFF2-40B4-BE49-F238E27FC236}">
                  <a16:creationId xmlns:a16="http://schemas.microsoft.com/office/drawing/2014/main" id="{85FD358D-2F1B-5A41-AAB3-696A11DC13A1}"/>
                </a:ext>
              </a:extLst>
            </p:cNvPr>
            <p:cNvSpPr txBox="1"/>
            <p:nvPr/>
          </p:nvSpPr>
          <p:spPr>
            <a:xfrm>
              <a:off x="8910321" y="5340282"/>
              <a:ext cx="1845155" cy="923330"/>
            </a:xfrm>
            <a:prstGeom prst="rect">
              <a:avLst/>
            </a:prstGeom>
            <a:noFill/>
          </p:spPr>
          <p:txBody>
            <a:bodyPr wrap="square" rtlCol="0">
              <a:spAutoFit/>
            </a:bodyPr>
            <a:lstStyle/>
            <a:p>
              <a:pPr algn="ctr"/>
              <a:r>
                <a:rPr lang="en-US" dirty="0"/>
                <a:t>Apply logic to decide if we trust the detection</a:t>
              </a:r>
            </a:p>
          </p:txBody>
        </p:sp>
        <p:sp>
          <p:nvSpPr>
            <p:cNvPr id="57" name="Rounded Rectangle 56">
              <a:extLst>
                <a:ext uri="{FF2B5EF4-FFF2-40B4-BE49-F238E27FC236}">
                  <a16:creationId xmlns:a16="http://schemas.microsoft.com/office/drawing/2014/main" id="{BADD3F33-414A-154B-96AA-6BFE05811200}"/>
                </a:ext>
              </a:extLst>
            </p:cNvPr>
            <p:cNvSpPr/>
            <p:nvPr/>
          </p:nvSpPr>
          <p:spPr>
            <a:xfrm>
              <a:off x="8917132" y="5301031"/>
              <a:ext cx="1845155" cy="1035101"/>
            </a:xfrm>
            <a:prstGeom prst="roundRect">
              <a:avLst/>
            </a:prstGeom>
            <a:noFill/>
            <a:ln w="444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0" name="Straight Arrow Connector 59">
              <a:extLst>
                <a:ext uri="{FF2B5EF4-FFF2-40B4-BE49-F238E27FC236}">
                  <a16:creationId xmlns:a16="http://schemas.microsoft.com/office/drawing/2014/main" id="{7FAC345B-DBE5-F241-AC02-F669EDEC2C87}"/>
                </a:ext>
              </a:extLst>
            </p:cNvPr>
            <p:cNvCxnSpPr>
              <a:cxnSpLocks/>
              <a:stCxn id="49" idx="3"/>
              <a:endCxn id="57" idx="1"/>
            </p:cNvCxnSpPr>
            <p:nvPr/>
          </p:nvCxnSpPr>
          <p:spPr>
            <a:xfrm>
              <a:off x="7889185" y="5818582"/>
              <a:ext cx="1027946" cy="0"/>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sp>
          <p:nvSpPr>
            <p:cNvPr id="42" name="Rounded Rectangle 49">
              <a:extLst>
                <a:ext uri="{FF2B5EF4-FFF2-40B4-BE49-F238E27FC236}">
                  <a16:creationId xmlns:a16="http://schemas.microsoft.com/office/drawing/2014/main" id="{70ECE71D-67BB-4C19-A158-F1071445E756}"/>
                </a:ext>
              </a:extLst>
            </p:cNvPr>
            <p:cNvSpPr/>
            <p:nvPr/>
          </p:nvSpPr>
          <p:spPr>
            <a:xfrm>
              <a:off x="8731404" y="5147801"/>
              <a:ext cx="2274201" cy="1325563"/>
            </a:xfrm>
            <a:prstGeom prst="roundRect">
              <a:avLst/>
            </a:prstGeom>
            <a:noFill/>
            <a:ln w="444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1" name="Straight Connector 50">
              <a:extLst>
                <a:ext uri="{FF2B5EF4-FFF2-40B4-BE49-F238E27FC236}">
                  <a16:creationId xmlns:a16="http://schemas.microsoft.com/office/drawing/2014/main" id="{876756D9-E5FB-45C5-8047-F85793C105FE}"/>
                </a:ext>
              </a:extLst>
            </p:cNvPr>
            <p:cNvCxnSpPr>
              <a:cxnSpLocks/>
              <a:stCxn id="20" idx="2"/>
            </p:cNvCxnSpPr>
            <p:nvPr/>
          </p:nvCxnSpPr>
          <p:spPr>
            <a:xfrm>
              <a:off x="8950841" y="4124290"/>
              <a:ext cx="30077" cy="1023511"/>
            </a:xfrm>
            <a:prstGeom prst="line">
              <a:avLst/>
            </a:prstGeom>
            <a:ln w="28575">
              <a:solidFill>
                <a:srgbClr val="C00000"/>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272323449"/>
      </p:ext>
    </p:extLst>
  </p:cSld>
  <p:clrMapOvr>
    <a:masterClrMapping/>
  </p:clrMapOvr>
  <mc:AlternateContent xmlns:mc="http://schemas.openxmlformats.org/markup-compatibility/2006" xmlns:p14="http://schemas.microsoft.com/office/powerpoint/2010/main">
    <mc:Choice Requires="p14">
      <p:transition spd="med" p14:dur="700" advTm="57330">
        <p:fade/>
      </p:transition>
    </mc:Choice>
    <mc:Fallback xmlns="">
      <p:transition spd="med" advTm="5733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E180D4A7-C9FB-4DFB-919C-405C955672EB}">
      <p14:showEvtLst xmlns:p14="http://schemas.microsoft.com/office/powerpoint/2010/main">
        <p14:playEvt time="0" objId="3"/>
        <p14:stopEvt time="54624" objId="3"/>
      </p14:showEvtLst>
    </p:ext>
  </p:extLs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F59BA-B345-44D5-9214-D569E4E9FA5F}"/>
              </a:ext>
            </a:extLst>
          </p:cNvPr>
          <p:cNvSpPr>
            <a:spLocks noGrp="1"/>
          </p:cNvSpPr>
          <p:nvPr>
            <p:ph type="title"/>
          </p:nvPr>
        </p:nvSpPr>
        <p:spPr/>
        <p:txBody>
          <a:bodyPr/>
          <a:lstStyle/>
          <a:p>
            <a:r>
              <a:rPr lang="en-GB" dirty="0"/>
              <a:t>Colour Filtering</a:t>
            </a:r>
          </a:p>
        </p:txBody>
      </p:sp>
      <p:sp>
        <p:nvSpPr>
          <p:cNvPr id="3" name="Content Placeholder 2">
            <a:extLst>
              <a:ext uri="{FF2B5EF4-FFF2-40B4-BE49-F238E27FC236}">
                <a16:creationId xmlns:a16="http://schemas.microsoft.com/office/drawing/2014/main" id="{507D061F-DD4A-47AB-9146-83BAA60A1D27}"/>
              </a:ext>
            </a:extLst>
          </p:cNvPr>
          <p:cNvSpPr>
            <a:spLocks noGrp="1"/>
          </p:cNvSpPr>
          <p:nvPr>
            <p:ph idx="1"/>
          </p:nvPr>
        </p:nvSpPr>
        <p:spPr>
          <a:xfrm>
            <a:off x="838200" y="1758718"/>
            <a:ext cx="10515600" cy="5099281"/>
          </a:xfrm>
        </p:spPr>
        <p:txBody>
          <a:bodyPr>
            <a:normAutofit/>
          </a:bodyPr>
          <a:lstStyle/>
          <a:p>
            <a:r>
              <a:rPr lang="en-GB" dirty="0"/>
              <a:t>Convert the base image to the </a:t>
            </a:r>
            <a:r>
              <a:rPr lang="en-GB" dirty="0" err="1"/>
              <a:t>hsv</a:t>
            </a:r>
            <a:r>
              <a:rPr lang="en-GB" dirty="0"/>
              <a:t> space</a:t>
            </a:r>
          </a:p>
          <a:p>
            <a:r>
              <a:rPr lang="en-GB" dirty="0"/>
              <a:t>Filter the image to remove all colours not defined as red or green, storing the results in two separate images</a:t>
            </a:r>
          </a:p>
          <a:p>
            <a:pPr lvl="1"/>
            <a:r>
              <a:rPr lang="en-GB" dirty="0"/>
              <a:t>Use OpenCV’s </a:t>
            </a:r>
            <a:r>
              <a:rPr lang="en-GB" dirty="0" err="1">
                <a:latin typeface="Courier Std" panose="02070409020205020404" pitchFamily="49" charset="0"/>
              </a:rPr>
              <a:t>inRange</a:t>
            </a:r>
            <a:r>
              <a:rPr lang="en-GB" dirty="0"/>
              <a:t> function</a:t>
            </a:r>
          </a:p>
          <a:p>
            <a:pPr lvl="1"/>
            <a:r>
              <a:rPr lang="en-GB" dirty="0"/>
              <a:t>Suggested values for the colours required</a:t>
            </a:r>
          </a:p>
          <a:p>
            <a:pPr lvl="1"/>
            <a:endParaRPr lang="en-GB" dirty="0"/>
          </a:p>
          <a:p>
            <a:pPr marL="0" indent="0">
              <a:buNone/>
            </a:pPr>
            <a:endParaRPr lang="en-GB" dirty="0"/>
          </a:p>
          <a:p>
            <a:pPr marL="0" indent="0">
              <a:buNone/>
            </a:pPr>
            <a:endParaRPr lang="en-GB" dirty="0"/>
          </a:p>
          <a:p>
            <a:pPr marL="0" indent="0">
              <a:buNone/>
            </a:pPr>
            <a:r>
              <a:rPr lang="en-GB" dirty="0">
                <a:hlinkClick r:id="rId4"/>
              </a:rPr>
              <a:t>https://docs.opencv.org/4.x/de/d25/imgproc_color_conversions.html</a:t>
            </a:r>
            <a:r>
              <a:rPr lang="en-GB" dirty="0"/>
              <a:t> </a:t>
            </a:r>
          </a:p>
          <a:p>
            <a:pPr marL="0" indent="0">
              <a:buNone/>
            </a:pPr>
            <a:r>
              <a:rPr lang="en-GB" dirty="0">
                <a:hlinkClick r:id="rId5"/>
              </a:rPr>
              <a:t>https://docs.opencv.org/3.4/da/d97/tutorial_threshold_inRange.html</a:t>
            </a:r>
            <a:r>
              <a:rPr lang="en-GB" dirty="0"/>
              <a:t> </a:t>
            </a:r>
          </a:p>
        </p:txBody>
      </p:sp>
      <p:graphicFrame>
        <p:nvGraphicFramePr>
          <p:cNvPr id="4" name="Table 4">
            <a:extLst>
              <a:ext uri="{FF2B5EF4-FFF2-40B4-BE49-F238E27FC236}">
                <a16:creationId xmlns:a16="http://schemas.microsoft.com/office/drawing/2014/main" id="{50E8D3D5-B96F-48C2-A1F1-C0A1D5E85721}"/>
              </a:ext>
            </a:extLst>
          </p:cNvPr>
          <p:cNvGraphicFramePr>
            <a:graphicFrameLocks noGrp="1"/>
          </p:cNvGraphicFramePr>
          <p:nvPr/>
        </p:nvGraphicFramePr>
        <p:xfrm>
          <a:off x="4080479" y="3864309"/>
          <a:ext cx="2689922" cy="1483360"/>
        </p:xfrm>
        <a:graphic>
          <a:graphicData uri="http://schemas.openxmlformats.org/drawingml/2006/table">
            <a:tbl>
              <a:tblPr firstRow="1" bandRow="1">
                <a:tableStyleId>{5C22544A-7EE6-4342-B048-85BDC9FD1C3A}</a:tableStyleId>
              </a:tblPr>
              <a:tblGrid>
                <a:gridCol w="365511">
                  <a:extLst>
                    <a:ext uri="{9D8B030D-6E8A-4147-A177-3AD203B41FA5}">
                      <a16:colId xmlns:a16="http://schemas.microsoft.com/office/drawing/2014/main" val="616844261"/>
                    </a:ext>
                  </a:extLst>
                </a:gridCol>
                <a:gridCol w="1142382">
                  <a:extLst>
                    <a:ext uri="{9D8B030D-6E8A-4147-A177-3AD203B41FA5}">
                      <a16:colId xmlns:a16="http://schemas.microsoft.com/office/drawing/2014/main" val="3366477763"/>
                    </a:ext>
                  </a:extLst>
                </a:gridCol>
                <a:gridCol w="1182029">
                  <a:extLst>
                    <a:ext uri="{9D8B030D-6E8A-4147-A177-3AD203B41FA5}">
                      <a16:colId xmlns:a16="http://schemas.microsoft.com/office/drawing/2014/main" val="459376032"/>
                    </a:ext>
                  </a:extLst>
                </a:gridCol>
              </a:tblGrid>
              <a:tr h="370840">
                <a:tc>
                  <a:txBody>
                    <a:bodyPr/>
                    <a:lstStyle/>
                    <a:p>
                      <a:pPr algn="ctr"/>
                      <a:endParaRPr lang="en-GB" dirty="0"/>
                    </a:p>
                  </a:txBody>
                  <a:tcPr/>
                </a:tc>
                <a:tc>
                  <a:txBody>
                    <a:bodyPr/>
                    <a:lstStyle/>
                    <a:p>
                      <a:pPr algn="ctr"/>
                      <a:r>
                        <a:rPr lang="en-GB" dirty="0"/>
                        <a:t>RED</a:t>
                      </a:r>
                    </a:p>
                  </a:txBody>
                  <a:tcPr/>
                </a:tc>
                <a:tc>
                  <a:txBody>
                    <a:bodyPr/>
                    <a:lstStyle/>
                    <a:p>
                      <a:pPr algn="ctr"/>
                      <a:r>
                        <a:rPr lang="en-GB" dirty="0"/>
                        <a:t>GREEN</a:t>
                      </a:r>
                    </a:p>
                  </a:txBody>
                  <a:tcPr/>
                </a:tc>
                <a:extLst>
                  <a:ext uri="{0D108BD9-81ED-4DB2-BD59-A6C34878D82A}">
                    <a16:rowId xmlns:a16="http://schemas.microsoft.com/office/drawing/2014/main" val="421311915"/>
                  </a:ext>
                </a:extLst>
              </a:tr>
              <a:tr h="370840">
                <a:tc>
                  <a:txBody>
                    <a:bodyPr/>
                    <a:lstStyle/>
                    <a:p>
                      <a:pPr algn="ctr"/>
                      <a:r>
                        <a:rPr lang="en-GB" b="1" dirty="0"/>
                        <a:t>H</a:t>
                      </a:r>
                    </a:p>
                  </a:txBody>
                  <a:tcPr/>
                </a:tc>
                <a:tc>
                  <a:txBody>
                    <a:bodyPr/>
                    <a:lstStyle/>
                    <a:p>
                      <a:pPr algn="ctr"/>
                      <a:r>
                        <a:rPr lang="en-GB" dirty="0"/>
                        <a:t>0-33</a:t>
                      </a:r>
                    </a:p>
                  </a:txBody>
                  <a:tcPr/>
                </a:tc>
                <a:tc>
                  <a:txBody>
                    <a:bodyPr/>
                    <a:lstStyle/>
                    <a:p>
                      <a:pPr algn="ctr"/>
                      <a:r>
                        <a:rPr lang="en-GB" dirty="0"/>
                        <a:t>49-98</a:t>
                      </a:r>
                    </a:p>
                  </a:txBody>
                  <a:tcPr/>
                </a:tc>
                <a:extLst>
                  <a:ext uri="{0D108BD9-81ED-4DB2-BD59-A6C34878D82A}">
                    <a16:rowId xmlns:a16="http://schemas.microsoft.com/office/drawing/2014/main" val="1415552344"/>
                  </a:ext>
                </a:extLst>
              </a:tr>
              <a:tr h="370840">
                <a:tc>
                  <a:txBody>
                    <a:bodyPr/>
                    <a:lstStyle/>
                    <a:p>
                      <a:pPr algn="ctr"/>
                      <a:r>
                        <a:rPr lang="en-GB" b="1" dirty="0"/>
                        <a:t>S</a:t>
                      </a:r>
                    </a:p>
                  </a:txBody>
                  <a:tcPr/>
                </a:tc>
                <a:tc>
                  <a:txBody>
                    <a:bodyPr/>
                    <a:lstStyle/>
                    <a:p>
                      <a:pPr algn="ctr"/>
                      <a:r>
                        <a:rPr lang="en-GB" dirty="0"/>
                        <a:t>88-255</a:t>
                      </a:r>
                    </a:p>
                  </a:txBody>
                  <a:tcPr/>
                </a:tc>
                <a:tc>
                  <a:txBody>
                    <a:bodyPr/>
                    <a:lstStyle/>
                    <a:p>
                      <a:pPr algn="ctr"/>
                      <a:r>
                        <a:rPr lang="en-GB" dirty="0"/>
                        <a:t>39-255</a:t>
                      </a:r>
                    </a:p>
                  </a:txBody>
                  <a:tcPr/>
                </a:tc>
                <a:extLst>
                  <a:ext uri="{0D108BD9-81ED-4DB2-BD59-A6C34878D82A}">
                    <a16:rowId xmlns:a16="http://schemas.microsoft.com/office/drawing/2014/main" val="3684836302"/>
                  </a:ext>
                </a:extLst>
              </a:tr>
              <a:tr h="370840">
                <a:tc>
                  <a:txBody>
                    <a:bodyPr/>
                    <a:lstStyle/>
                    <a:p>
                      <a:pPr algn="ctr"/>
                      <a:r>
                        <a:rPr lang="en-GB" b="1" dirty="0"/>
                        <a:t>V</a:t>
                      </a:r>
                    </a:p>
                  </a:txBody>
                  <a:tcPr/>
                </a:tc>
                <a:tc>
                  <a:txBody>
                    <a:bodyPr/>
                    <a:lstStyle/>
                    <a:p>
                      <a:pPr algn="ctr"/>
                      <a:r>
                        <a:rPr lang="en-GB" dirty="0"/>
                        <a:t>179-255</a:t>
                      </a:r>
                    </a:p>
                  </a:txBody>
                  <a:tcPr/>
                </a:tc>
                <a:tc>
                  <a:txBody>
                    <a:bodyPr/>
                    <a:lstStyle/>
                    <a:p>
                      <a:pPr algn="ctr"/>
                      <a:r>
                        <a:rPr lang="en-GB" dirty="0"/>
                        <a:t>130-255</a:t>
                      </a:r>
                    </a:p>
                  </a:txBody>
                  <a:tcPr/>
                </a:tc>
                <a:extLst>
                  <a:ext uri="{0D108BD9-81ED-4DB2-BD59-A6C34878D82A}">
                    <a16:rowId xmlns:a16="http://schemas.microsoft.com/office/drawing/2014/main" val="1910580569"/>
                  </a:ext>
                </a:extLst>
              </a:tr>
            </a:tbl>
          </a:graphicData>
        </a:graphic>
      </p:graphicFrame>
    </p:spTree>
    <p:custDataLst>
      <p:tags r:id="rId1"/>
    </p:custDataLst>
    <p:extLst>
      <p:ext uri="{BB962C8B-B14F-4D97-AF65-F5344CB8AC3E}">
        <p14:creationId xmlns:p14="http://schemas.microsoft.com/office/powerpoint/2010/main" val="264163887"/>
      </p:ext>
    </p:extLst>
  </p:cSld>
  <p:clrMapOvr>
    <a:masterClrMapping/>
  </p:clrMapOvr>
  <mc:AlternateContent xmlns:mc="http://schemas.openxmlformats.org/markup-compatibility/2006" xmlns:p14="http://schemas.microsoft.com/office/powerpoint/2010/main">
    <mc:Choice Requires="p14">
      <p:transition spd="med" p14:dur="700" advTm="114370">
        <p:fade/>
      </p:transition>
    </mc:Choice>
    <mc:Fallback xmlns="">
      <p:transition spd="med" advTm="11437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500"/>
                                        <p:tgtEl>
                                          <p:spTgt spid="4"/>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fade">
                                      <p:cBhvr>
                                        <p:cTn id="28" dur="500"/>
                                        <p:tgtEl>
                                          <p:spTgt spid="3">
                                            <p:txEl>
                                              <p:pRg st="7" end="7"/>
                                            </p:txEl>
                                          </p:spTgt>
                                        </p:tgtEl>
                                      </p:cBhvr>
                                    </p:animEffect>
                                  </p:childTnLst>
                                </p:cTn>
                              </p:par>
                            </p:childTnLst>
                          </p:cTn>
                        </p:par>
                        <p:par>
                          <p:cTn id="29" fill="hold">
                            <p:stCondLst>
                              <p:cond delay="500"/>
                            </p:stCondLst>
                            <p:childTnLst>
                              <p:par>
                                <p:cTn id="30" presetID="10" presetClass="entr" presetSubtype="0" fill="hold" grpId="0" nodeType="afterEffect">
                                  <p:stCondLst>
                                    <p:cond delay="0"/>
                                  </p:stCondLst>
                                  <p:childTnLst>
                                    <p:set>
                                      <p:cBhvr>
                                        <p:cTn id="31" dur="1" fill="hold">
                                          <p:stCondLst>
                                            <p:cond delay="0"/>
                                          </p:stCondLst>
                                        </p:cTn>
                                        <p:tgtEl>
                                          <p:spTgt spid="3">
                                            <p:txEl>
                                              <p:pRg st="8" end="8"/>
                                            </p:txEl>
                                          </p:spTgt>
                                        </p:tgtEl>
                                        <p:attrNameLst>
                                          <p:attrName>style.visibility</p:attrName>
                                        </p:attrNameLst>
                                      </p:cBhvr>
                                      <p:to>
                                        <p:strVal val="visible"/>
                                      </p:to>
                                    </p:set>
                                    <p:animEffect transition="in" filter="fade">
                                      <p:cBhvr>
                                        <p:cTn id="32"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extLst>
    <p:ext uri="{E180D4A7-C9FB-4DFB-919C-405C955672EB}">
      <p14:showEvtLst xmlns:p14="http://schemas.microsoft.com/office/powerpoint/2010/main">
        <p14:playEvt time="0" objId="5"/>
        <p14:pauseEvt time="0" objId="5"/>
        <p14:seekEvt time="0" objId="5" seek="0"/>
        <p14:resumeEvt time="0" objId="5"/>
        <p14:stopEvt time="112989" objId="5"/>
      </p14:showEvtLst>
    </p:ext>
  </p:extLs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2F3F64-6A34-42EB-A41C-578BC7CD4159}"/>
              </a:ext>
            </a:extLst>
          </p:cNvPr>
          <p:cNvSpPr>
            <a:spLocks noGrp="1"/>
          </p:cNvSpPr>
          <p:nvPr>
            <p:ph type="title"/>
          </p:nvPr>
        </p:nvSpPr>
        <p:spPr>
          <a:xfrm>
            <a:off x="1608303" y="376277"/>
            <a:ext cx="7656576" cy="1325563"/>
          </a:xfrm>
        </p:spPr>
        <p:txBody>
          <a:bodyPr/>
          <a:lstStyle/>
          <a:p>
            <a:r>
              <a:rPr lang="en-GB" dirty="0"/>
              <a:t>Colour Filtering</a:t>
            </a:r>
            <a:br>
              <a:rPr lang="en-GB" dirty="0"/>
            </a:br>
            <a:r>
              <a:rPr lang="en-GB" dirty="0"/>
              <a:t>Before</a:t>
            </a:r>
          </a:p>
        </p:txBody>
      </p:sp>
      <p:pic>
        <p:nvPicPr>
          <p:cNvPr id="4" name="Picture 3" descr="Graphical user interface&#10;&#10;Description automatically generated">
            <a:extLst>
              <a:ext uri="{FF2B5EF4-FFF2-40B4-BE49-F238E27FC236}">
                <a16:creationId xmlns:a16="http://schemas.microsoft.com/office/drawing/2014/main" id="{C73528DC-4F1F-4B39-9877-AF42D38D010C}"/>
              </a:ext>
            </a:extLst>
          </p:cNvPr>
          <p:cNvPicPr>
            <a:picLocks noChangeAspect="1"/>
          </p:cNvPicPr>
          <p:nvPr/>
        </p:nvPicPr>
        <p:blipFill rotWithShape="1">
          <a:blip r:embed="rId4">
            <a:extLst>
              <a:ext uri="{28A0092B-C50C-407E-A947-70E740481C1C}">
                <a14:useLocalDpi xmlns:a14="http://schemas.microsoft.com/office/drawing/2010/main" val="0"/>
              </a:ext>
            </a:extLst>
          </a:blip>
          <a:srcRect l="9512" t="7969" r="6159" b="8455"/>
          <a:stretch/>
        </p:blipFill>
        <p:spPr>
          <a:xfrm>
            <a:off x="2226795" y="2283638"/>
            <a:ext cx="7805317" cy="4351337"/>
          </a:xfrm>
          <a:prstGeom prst="rect">
            <a:avLst/>
          </a:prstGeom>
        </p:spPr>
      </p:pic>
      <p:pic>
        <p:nvPicPr>
          <p:cNvPr id="6" name="Picture 5" descr="A screenshot of a computer&#10;&#10;Description automatically generated with medium confidence">
            <a:extLst>
              <a:ext uri="{FF2B5EF4-FFF2-40B4-BE49-F238E27FC236}">
                <a16:creationId xmlns:a16="http://schemas.microsoft.com/office/drawing/2014/main" id="{20A2361A-4F0D-4C01-B38C-3F31530F6D4F}"/>
              </a:ext>
            </a:extLst>
          </p:cNvPr>
          <p:cNvPicPr>
            <a:picLocks noChangeAspect="1"/>
          </p:cNvPicPr>
          <p:nvPr/>
        </p:nvPicPr>
        <p:blipFill rotWithShape="1">
          <a:blip r:embed="rId5">
            <a:extLst>
              <a:ext uri="{28A0092B-C50C-407E-A947-70E740481C1C}">
                <a14:useLocalDpi xmlns:a14="http://schemas.microsoft.com/office/drawing/2010/main" val="0"/>
              </a:ext>
            </a:extLst>
          </a:blip>
          <a:srcRect l="3841" t="7641" b="8455"/>
          <a:stretch/>
        </p:blipFill>
        <p:spPr>
          <a:xfrm>
            <a:off x="1940312" y="2283639"/>
            <a:ext cx="8091799" cy="4351337"/>
          </a:xfrm>
          <a:prstGeom prst="rect">
            <a:avLst/>
          </a:prstGeom>
        </p:spPr>
      </p:pic>
      <p:sp>
        <p:nvSpPr>
          <p:cNvPr id="7" name="Title 1">
            <a:extLst>
              <a:ext uri="{FF2B5EF4-FFF2-40B4-BE49-F238E27FC236}">
                <a16:creationId xmlns:a16="http://schemas.microsoft.com/office/drawing/2014/main" id="{AEA64604-F347-4873-AAFD-12A7B182052D}"/>
              </a:ext>
            </a:extLst>
          </p:cNvPr>
          <p:cNvSpPr txBox="1">
            <a:spLocks/>
          </p:cNvSpPr>
          <p:nvPr/>
        </p:nvSpPr>
        <p:spPr>
          <a:xfrm>
            <a:off x="1608303" y="376277"/>
            <a:ext cx="765657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t>Colour Filtering</a:t>
            </a:r>
            <a:br>
              <a:rPr lang="en-GB" dirty="0"/>
            </a:br>
            <a:r>
              <a:rPr lang="en-GB" dirty="0"/>
              <a:t>After</a:t>
            </a:r>
          </a:p>
        </p:txBody>
      </p:sp>
    </p:spTree>
    <p:custDataLst>
      <p:tags r:id="rId1"/>
    </p:custDataLst>
    <p:extLst>
      <p:ext uri="{BB962C8B-B14F-4D97-AF65-F5344CB8AC3E}">
        <p14:creationId xmlns:p14="http://schemas.microsoft.com/office/powerpoint/2010/main" val="2662189398"/>
      </p:ext>
    </p:extLst>
  </p:cSld>
  <p:clrMapOvr>
    <a:masterClrMapping/>
  </p:clrMapOvr>
  <mc:AlternateContent xmlns:mc="http://schemas.openxmlformats.org/markup-compatibility/2006" xmlns:p14="http://schemas.microsoft.com/office/powerpoint/2010/main">
    <mc:Choice Requires="p14">
      <p:transition spd="med" p14:dur="700" advTm="11533">
        <p:fade/>
      </p:transition>
    </mc:Choice>
    <mc:Fallback xmlns="">
      <p:transition spd="med" advTm="11533">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 presetClass="exit"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hidden"/>
                                      </p:to>
                                    </p:set>
                                  </p:childTnLst>
                                </p:cTn>
                              </p:par>
                              <p:par>
                                <p:cTn id="10" presetID="1" presetClass="entr" presetSubtype="0"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BC3D85-6279-4979-9969-BA4647C98245}"/>
              </a:ext>
            </a:extLst>
          </p:cNvPr>
          <p:cNvSpPr>
            <a:spLocks noGrp="1"/>
          </p:cNvSpPr>
          <p:nvPr>
            <p:ph type="title"/>
          </p:nvPr>
        </p:nvSpPr>
        <p:spPr/>
        <p:txBody>
          <a:bodyPr/>
          <a:lstStyle/>
          <a:p>
            <a:r>
              <a:rPr lang="en-GB" dirty="0"/>
              <a:t>Thresholding</a:t>
            </a:r>
          </a:p>
        </p:txBody>
      </p:sp>
      <p:sp>
        <p:nvSpPr>
          <p:cNvPr id="3" name="Content Placeholder 2">
            <a:extLst>
              <a:ext uri="{FF2B5EF4-FFF2-40B4-BE49-F238E27FC236}">
                <a16:creationId xmlns:a16="http://schemas.microsoft.com/office/drawing/2014/main" id="{C3E3922D-7923-4EC2-8D61-3E6FD5C367C2}"/>
              </a:ext>
            </a:extLst>
          </p:cNvPr>
          <p:cNvSpPr>
            <a:spLocks noGrp="1"/>
          </p:cNvSpPr>
          <p:nvPr>
            <p:ph idx="1"/>
          </p:nvPr>
        </p:nvSpPr>
        <p:spPr/>
        <p:txBody>
          <a:bodyPr>
            <a:normAutofit lnSpcReduction="10000"/>
          </a:bodyPr>
          <a:lstStyle/>
          <a:p>
            <a:r>
              <a:rPr lang="en-GB" dirty="0"/>
              <a:t>Now to remove the background</a:t>
            </a:r>
          </a:p>
          <a:p>
            <a:r>
              <a:rPr lang="en-GB" dirty="0"/>
              <a:t>This is done with a simple binary threshold</a:t>
            </a:r>
          </a:p>
          <a:p>
            <a:pPr lvl="1"/>
            <a:r>
              <a:rPr lang="en-GB" dirty="0"/>
              <a:t>use OpenCV’s </a:t>
            </a:r>
            <a:r>
              <a:rPr lang="en-GB" dirty="0">
                <a:latin typeface="Courier Std" panose="02070409020205020404" pitchFamily="49" charset="0"/>
              </a:rPr>
              <a:t>threshold</a:t>
            </a:r>
            <a:r>
              <a:rPr lang="en-GB" dirty="0"/>
              <a:t> function</a:t>
            </a:r>
          </a:p>
          <a:p>
            <a:pPr marL="0" indent="0">
              <a:buNone/>
            </a:pPr>
            <a:endParaRPr lang="en-GB" dirty="0">
              <a:hlinkClick r:id="rId4"/>
            </a:endParaRPr>
          </a:p>
          <a:p>
            <a:pPr marL="0" indent="0">
              <a:buNone/>
            </a:pPr>
            <a:endParaRPr lang="en-GB" dirty="0">
              <a:hlinkClick r:id="rId4"/>
            </a:endParaRPr>
          </a:p>
          <a:p>
            <a:pPr marL="0" indent="0">
              <a:buNone/>
            </a:pPr>
            <a:endParaRPr lang="en-GB" dirty="0">
              <a:hlinkClick r:id="rId4"/>
            </a:endParaRPr>
          </a:p>
          <a:p>
            <a:pPr marL="0" indent="0">
              <a:buNone/>
            </a:pPr>
            <a:endParaRPr lang="en-GB" dirty="0">
              <a:hlinkClick r:id="rId4"/>
            </a:endParaRPr>
          </a:p>
          <a:p>
            <a:pPr marL="0" indent="0">
              <a:buNone/>
            </a:pPr>
            <a:endParaRPr lang="en-GB" dirty="0">
              <a:hlinkClick r:id="rId4"/>
            </a:endParaRPr>
          </a:p>
          <a:p>
            <a:pPr marL="0" indent="0">
              <a:buNone/>
            </a:pPr>
            <a:r>
              <a:rPr lang="en-GB" dirty="0">
                <a:hlinkClick r:id="rId4"/>
              </a:rPr>
              <a:t>https://docs.opencv.org/4.x/d7/d4d/tutorial_py_thresholding.html</a:t>
            </a:r>
            <a:r>
              <a:rPr lang="en-GB" dirty="0"/>
              <a:t> </a:t>
            </a:r>
          </a:p>
        </p:txBody>
      </p:sp>
    </p:spTree>
    <p:custDataLst>
      <p:tags r:id="rId1"/>
    </p:custDataLst>
    <p:extLst>
      <p:ext uri="{BB962C8B-B14F-4D97-AF65-F5344CB8AC3E}">
        <p14:creationId xmlns:p14="http://schemas.microsoft.com/office/powerpoint/2010/main" val="1146905277"/>
      </p:ext>
    </p:extLst>
  </p:cSld>
  <p:clrMapOvr>
    <a:masterClrMapping/>
  </p:clrMapOvr>
  <mc:AlternateContent xmlns:mc="http://schemas.openxmlformats.org/markup-compatibility/2006" xmlns:p14="http://schemas.microsoft.com/office/powerpoint/2010/main">
    <mc:Choice Requires="p14">
      <p:transition spd="med" p14:dur="700" advTm="51219">
        <p:fade/>
      </p:transition>
    </mc:Choice>
    <mc:Fallback xmlns="">
      <p:transition spd="med" advTm="51219">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8" end="8"/>
                                            </p:txEl>
                                          </p:spTgt>
                                        </p:tgtEl>
                                        <p:attrNameLst>
                                          <p:attrName>style.visibility</p:attrName>
                                        </p:attrNameLst>
                                      </p:cBhvr>
                                      <p:to>
                                        <p:strVal val="visible"/>
                                      </p:to>
                                    </p:set>
                                    <p:animEffect transition="in" filter="fade">
                                      <p:cBhvr>
                                        <p:cTn id="20"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extLst>
    <p:ext uri="{E180D4A7-C9FB-4DFB-919C-405C955672EB}">
      <p14:showEvtLst xmlns:p14="http://schemas.microsoft.com/office/powerpoint/2010/main">
        <p14:playEvt time="1" objId="4"/>
        <p14:stopEvt time="43260" objId="4"/>
      </p14:showEvtLst>
    </p:ext>
  </p:extLs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EFF9AD6F-C297-4DA2-A3D3-4CF50E1DFD92}"/>
              </a:ext>
            </a:extLst>
          </p:cNvPr>
          <p:cNvSpPr>
            <a:spLocks noGrp="1"/>
          </p:cNvSpPr>
          <p:nvPr>
            <p:ph type="title"/>
          </p:nvPr>
        </p:nvSpPr>
        <p:spPr>
          <a:xfrm>
            <a:off x="1608303" y="376277"/>
            <a:ext cx="7656576" cy="1325563"/>
          </a:xfrm>
        </p:spPr>
        <p:txBody>
          <a:bodyPr/>
          <a:lstStyle/>
          <a:p>
            <a:r>
              <a:rPr lang="en-GB" dirty="0"/>
              <a:t>Thresholding</a:t>
            </a:r>
            <a:br>
              <a:rPr lang="en-GB" dirty="0"/>
            </a:br>
            <a:r>
              <a:rPr lang="en-GB" dirty="0"/>
              <a:t>Before</a:t>
            </a:r>
          </a:p>
        </p:txBody>
      </p:sp>
      <p:sp>
        <p:nvSpPr>
          <p:cNvPr id="9" name="Title 1">
            <a:extLst>
              <a:ext uri="{FF2B5EF4-FFF2-40B4-BE49-F238E27FC236}">
                <a16:creationId xmlns:a16="http://schemas.microsoft.com/office/drawing/2014/main" id="{2F8F361F-AED4-41A1-B415-94D5DE20E737}"/>
              </a:ext>
            </a:extLst>
          </p:cNvPr>
          <p:cNvSpPr txBox="1">
            <a:spLocks/>
          </p:cNvSpPr>
          <p:nvPr/>
        </p:nvSpPr>
        <p:spPr>
          <a:xfrm>
            <a:off x="1608303" y="376277"/>
            <a:ext cx="765657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t>Thresholding</a:t>
            </a:r>
            <a:br>
              <a:rPr lang="en-GB" dirty="0"/>
            </a:br>
            <a:r>
              <a:rPr lang="en-GB" dirty="0"/>
              <a:t>After</a:t>
            </a:r>
          </a:p>
        </p:txBody>
      </p:sp>
      <p:pic>
        <p:nvPicPr>
          <p:cNvPr id="5" name="Picture 4" descr="A screenshot of a computer&#10;&#10;Description automatically generated with medium confidence">
            <a:extLst>
              <a:ext uri="{FF2B5EF4-FFF2-40B4-BE49-F238E27FC236}">
                <a16:creationId xmlns:a16="http://schemas.microsoft.com/office/drawing/2014/main" id="{EE4D3D79-D06F-47FE-8974-FCDE6F9451AD}"/>
              </a:ext>
            </a:extLst>
          </p:cNvPr>
          <p:cNvPicPr>
            <a:picLocks noChangeAspect="1"/>
          </p:cNvPicPr>
          <p:nvPr/>
        </p:nvPicPr>
        <p:blipFill rotWithShape="1">
          <a:blip r:embed="rId4">
            <a:extLst>
              <a:ext uri="{28A0092B-C50C-407E-A947-70E740481C1C}">
                <a14:useLocalDpi xmlns:a14="http://schemas.microsoft.com/office/drawing/2010/main" val="0"/>
              </a:ext>
            </a:extLst>
          </a:blip>
          <a:srcRect l="3841" t="7641" b="8455"/>
          <a:stretch/>
        </p:blipFill>
        <p:spPr>
          <a:xfrm>
            <a:off x="2050099" y="1825626"/>
            <a:ext cx="8091799" cy="4351337"/>
          </a:xfrm>
          <a:prstGeom prst="rect">
            <a:avLst/>
          </a:prstGeom>
        </p:spPr>
      </p:pic>
      <p:pic>
        <p:nvPicPr>
          <p:cNvPr id="4" name="Content Placeholder 3" descr="A screenshot of a computer&#10;&#10;Description automatically generated with medium confidence">
            <a:extLst>
              <a:ext uri="{FF2B5EF4-FFF2-40B4-BE49-F238E27FC236}">
                <a16:creationId xmlns:a16="http://schemas.microsoft.com/office/drawing/2014/main" id="{9D9145CA-B405-4916-BB08-6F4FB3C64101}"/>
              </a:ext>
            </a:extLst>
          </p:cNvPr>
          <p:cNvPicPr>
            <a:picLocks noGrp="1" noChangeAspect="1"/>
          </p:cNvPicPr>
          <p:nvPr>
            <p:ph idx="1"/>
          </p:nvPr>
        </p:nvPicPr>
        <p:blipFill rotWithShape="1">
          <a:blip r:embed="rId5">
            <a:extLst>
              <a:ext uri="{28A0092B-C50C-407E-A947-70E740481C1C}">
                <a14:useLocalDpi xmlns:a14="http://schemas.microsoft.com/office/drawing/2010/main" val="0"/>
              </a:ext>
            </a:extLst>
          </a:blip>
          <a:srcRect l="9238" t="7642" r="6158" b="7642"/>
          <a:stretch/>
        </p:blipFill>
        <p:spPr>
          <a:xfrm>
            <a:off x="2050099" y="1825625"/>
            <a:ext cx="8091799" cy="4351338"/>
          </a:xfrm>
          <a:prstGeom prst="rect">
            <a:avLst/>
          </a:prstGeom>
        </p:spPr>
      </p:pic>
    </p:spTree>
    <p:custDataLst>
      <p:tags r:id="rId1"/>
    </p:custDataLst>
    <p:extLst>
      <p:ext uri="{BB962C8B-B14F-4D97-AF65-F5344CB8AC3E}">
        <p14:creationId xmlns:p14="http://schemas.microsoft.com/office/powerpoint/2010/main" val="2097127511"/>
      </p:ext>
    </p:extLst>
  </p:cSld>
  <p:clrMapOvr>
    <a:masterClrMapping/>
  </p:clrMapOvr>
  <mc:AlternateContent xmlns:mc="http://schemas.openxmlformats.org/markup-compatibility/2006" xmlns:p14="http://schemas.microsoft.com/office/powerpoint/2010/main">
    <mc:Choice Requires="p14">
      <p:transition spd="med" p14:dur="700" advTm="11918">
        <p:fade/>
      </p:transition>
    </mc:Choice>
    <mc:Fallback xmlns="">
      <p:transition spd="med" advTm="11918">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hidden"/>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0" presetClass="entr" presetSubtype="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86AE5C-10A6-C94C-9D95-8E1504BFCC57}"/>
              </a:ext>
            </a:extLst>
          </p:cNvPr>
          <p:cNvSpPr>
            <a:spLocks noGrp="1"/>
          </p:cNvSpPr>
          <p:nvPr>
            <p:ph type="title"/>
          </p:nvPr>
        </p:nvSpPr>
        <p:spPr/>
        <p:txBody>
          <a:bodyPr/>
          <a:lstStyle/>
          <a:p>
            <a:r>
              <a:rPr lang="en-GB" sz="4000" dirty="0">
                <a:ea typeface="+mj-lt"/>
                <a:cs typeface="+mj-lt"/>
              </a:rPr>
              <a:t>OpenCV</a:t>
            </a:r>
            <a:br>
              <a:rPr lang="en-US" sz="4000" dirty="0"/>
            </a:br>
            <a:r>
              <a:rPr lang="en-US" sz="3200" dirty="0"/>
              <a:t>Noise rejection in color filtering</a:t>
            </a:r>
            <a:endParaRPr lang="en-US" dirty="0"/>
          </a:p>
        </p:txBody>
      </p:sp>
      <p:sp>
        <p:nvSpPr>
          <p:cNvPr id="16" name="Content Placeholder 5">
            <a:extLst>
              <a:ext uri="{FF2B5EF4-FFF2-40B4-BE49-F238E27FC236}">
                <a16:creationId xmlns:a16="http://schemas.microsoft.com/office/drawing/2014/main" id="{063652D0-3752-6445-865B-FC8D44C280F9}"/>
              </a:ext>
            </a:extLst>
          </p:cNvPr>
          <p:cNvSpPr txBox="1">
            <a:spLocks/>
          </p:cNvSpPr>
          <p:nvPr/>
        </p:nvSpPr>
        <p:spPr>
          <a:xfrm>
            <a:off x="838200" y="1825625"/>
            <a:ext cx="10515600" cy="904323"/>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Font typeface="Arial" panose="020B0604020202020204" pitchFamily="34" charset="0"/>
              <a:buNone/>
            </a:pPr>
            <a:r>
              <a:rPr lang="en-GB" sz="2400" dirty="0">
                <a:cs typeface="Calibri" panose="020F0502020204030204"/>
              </a:rPr>
              <a:t>It is common that artifacts appear in the images after applying certain operations. </a:t>
            </a:r>
            <a:endParaRPr lang="en-US" sz="2400" dirty="0">
              <a:cs typeface="Calibri" panose="020F0502020204030204"/>
            </a:endParaRPr>
          </a:p>
        </p:txBody>
      </p:sp>
      <p:grpSp>
        <p:nvGrpSpPr>
          <p:cNvPr id="4" name="Group 3">
            <a:extLst>
              <a:ext uri="{FF2B5EF4-FFF2-40B4-BE49-F238E27FC236}">
                <a16:creationId xmlns:a16="http://schemas.microsoft.com/office/drawing/2014/main" id="{E73E4753-DB64-43AB-96EC-A2F91407F142}"/>
              </a:ext>
            </a:extLst>
          </p:cNvPr>
          <p:cNvGrpSpPr/>
          <p:nvPr/>
        </p:nvGrpSpPr>
        <p:grpSpPr>
          <a:xfrm>
            <a:off x="838200" y="2762290"/>
            <a:ext cx="3286540" cy="3705880"/>
            <a:chOff x="838200" y="2762290"/>
            <a:chExt cx="3286540" cy="3705880"/>
          </a:xfrm>
        </p:grpSpPr>
        <p:pic>
          <p:nvPicPr>
            <p:cNvPr id="1026" name="Picture 2" descr="OpenCV: Morphological Transformations">
              <a:extLst>
                <a:ext uri="{FF2B5EF4-FFF2-40B4-BE49-F238E27FC236}">
                  <a16:creationId xmlns:a16="http://schemas.microsoft.com/office/drawing/2014/main" id="{8045CA72-75AD-1046-958F-DA0A807F392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28187" y="4859058"/>
              <a:ext cx="2257288" cy="1511577"/>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a:extLst>
                <a:ext uri="{FF2B5EF4-FFF2-40B4-BE49-F238E27FC236}">
                  <a16:creationId xmlns:a16="http://schemas.microsoft.com/office/drawing/2014/main" id="{81BE086A-DBEB-4847-A63A-D0E478EE93F1}"/>
                </a:ext>
              </a:extLst>
            </p:cNvPr>
            <p:cNvGrpSpPr/>
            <p:nvPr/>
          </p:nvGrpSpPr>
          <p:grpSpPr>
            <a:xfrm>
              <a:off x="838200" y="2762290"/>
              <a:ext cx="3286540" cy="3705880"/>
              <a:chOff x="838200" y="2762290"/>
              <a:chExt cx="3286540" cy="3705880"/>
            </a:xfrm>
          </p:grpSpPr>
          <p:sp>
            <p:nvSpPr>
              <p:cNvPr id="18" name="Rounded Rectangle 17">
                <a:extLst>
                  <a:ext uri="{FF2B5EF4-FFF2-40B4-BE49-F238E27FC236}">
                    <a16:creationId xmlns:a16="http://schemas.microsoft.com/office/drawing/2014/main" id="{4172E538-DF06-A84D-8967-7E878F4B2AE1}"/>
                  </a:ext>
                </a:extLst>
              </p:cNvPr>
              <p:cNvSpPr/>
              <p:nvPr/>
            </p:nvSpPr>
            <p:spPr>
              <a:xfrm>
                <a:off x="838200" y="3150708"/>
                <a:ext cx="3286540" cy="3317462"/>
              </a:xfrm>
              <a:prstGeom prst="roundRect">
                <a:avLst/>
              </a:prstGeom>
              <a:noFill/>
              <a:ln w="444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Box 18">
                <a:extLst>
                  <a:ext uri="{FF2B5EF4-FFF2-40B4-BE49-F238E27FC236}">
                    <a16:creationId xmlns:a16="http://schemas.microsoft.com/office/drawing/2014/main" id="{AE4E7E37-75D4-EA49-A3A0-85620B4E8CB1}"/>
                  </a:ext>
                </a:extLst>
              </p:cNvPr>
              <p:cNvSpPr txBox="1"/>
              <p:nvPr/>
            </p:nvSpPr>
            <p:spPr>
              <a:xfrm>
                <a:off x="1121873" y="3279917"/>
                <a:ext cx="2669542" cy="1477328"/>
              </a:xfrm>
              <a:prstGeom prst="rect">
                <a:avLst/>
              </a:prstGeom>
              <a:noFill/>
            </p:spPr>
            <p:txBody>
              <a:bodyPr wrap="square" rtlCol="0">
                <a:spAutoFit/>
              </a:bodyPr>
              <a:lstStyle/>
              <a:p>
                <a:r>
                  <a:rPr lang="en-US" dirty="0"/>
                  <a:t>After some initial operations to an original image, we can see some noise in the result that we want to remove</a:t>
                </a:r>
              </a:p>
            </p:txBody>
          </p:sp>
          <p:sp>
            <p:nvSpPr>
              <p:cNvPr id="20" name="TextBox 19">
                <a:extLst>
                  <a:ext uri="{FF2B5EF4-FFF2-40B4-BE49-F238E27FC236}">
                    <a16:creationId xmlns:a16="http://schemas.microsoft.com/office/drawing/2014/main" id="{42A32E57-058F-8B41-9F63-E8FAC68F2EEF}"/>
                  </a:ext>
                </a:extLst>
              </p:cNvPr>
              <p:cNvSpPr txBox="1"/>
              <p:nvPr/>
            </p:nvSpPr>
            <p:spPr>
              <a:xfrm>
                <a:off x="838200" y="2762290"/>
                <a:ext cx="1321516" cy="369332"/>
              </a:xfrm>
              <a:prstGeom prst="rect">
                <a:avLst/>
              </a:prstGeom>
              <a:noFill/>
            </p:spPr>
            <p:txBody>
              <a:bodyPr wrap="none" rtlCol="0">
                <a:spAutoFit/>
              </a:bodyPr>
              <a:lstStyle/>
              <a:p>
                <a:r>
                  <a:rPr lang="en-US" dirty="0">
                    <a:solidFill>
                      <a:srgbClr val="7030A0"/>
                    </a:solidFill>
                  </a:rPr>
                  <a:t>Noisy image</a:t>
                </a:r>
              </a:p>
            </p:txBody>
          </p:sp>
        </p:grpSp>
      </p:grpSp>
      <p:sp>
        <p:nvSpPr>
          <p:cNvPr id="21" name="Content Placeholder 5">
            <a:extLst>
              <a:ext uri="{FF2B5EF4-FFF2-40B4-BE49-F238E27FC236}">
                <a16:creationId xmlns:a16="http://schemas.microsoft.com/office/drawing/2014/main" id="{F8302FEF-195B-4D49-BE55-2A4C2D24AD82}"/>
              </a:ext>
            </a:extLst>
          </p:cNvPr>
          <p:cNvSpPr txBox="1">
            <a:spLocks/>
          </p:cNvSpPr>
          <p:nvPr/>
        </p:nvSpPr>
        <p:spPr>
          <a:xfrm>
            <a:off x="4351662" y="2946956"/>
            <a:ext cx="7002138" cy="2173389"/>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Font typeface="Arial" panose="020B0604020202020204" pitchFamily="34" charset="0"/>
              <a:buNone/>
            </a:pPr>
            <a:r>
              <a:rPr lang="en-GB" sz="2000" dirty="0">
                <a:cs typeface="Calibri" panose="020F0502020204030204"/>
              </a:rPr>
              <a:t>One of the most common techniques to deal with this artifacts is known as a morphological operators. Morphological operators are defined as a combination between an image and a structuring element. </a:t>
            </a:r>
            <a:endParaRPr lang="en-US" sz="2000" i="1" dirty="0">
              <a:cs typeface="Calibri" panose="020F0502020204030204"/>
            </a:endParaRPr>
          </a:p>
        </p:txBody>
      </p:sp>
      <p:pic>
        <p:nvPicPr>
          <p:cNvPr id="1028" name="Picture 4" descr="Refining masks using morphological operators: Getting Started with Image  Analysis">
            <a:extLst>
              <a:ext uri="{FF2B5EF4-FFF2-40B4-BE49-F238E27FC236}">
                <a16:creationId xmlns:a16="http://schemas.microsoft.com/office/drawing/2014/main" id="{90FFA968-5BD5-B34E-8F5E-E7A5D5A97F6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64538" y="4280173"/>
            <a:ext cx="4376383" cy="1680344"/>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4062068803"/>
      </p:ext>
    </p:extLst>
  </p:cSld>
  <p:clrMapOvr>
    <a:masterClrMapping/>
  </p:clrMapOvr>
  <mc:AlternateContent xmlns:mc="http://schemas.openxmlformats.org/markup-compatibility/2006" xmlns:p14="http://schemas.microsoft.com/office/powerpoint/2010/main">
    <mc:Choice Requires="p14">
      <p:transition spd="med" p14:dur="700" advTm="130063">
        <p:fade/>
      </p:transition>
    </mc:Choice>
    <mc:Fallback xmlns="">
      <p:transition spd="med" advTm="130063">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500"/>
                                        <p:tgtEl>
                                          <p:spTgt spid="2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28"/>
                                        </p:tgtEl>
                                        <p:attrNameLst>
                                          <p:attrName>style.visibility</p:attrName>
                                        </p:attrNameLst>
                                      </p:cBhvr>
                                      <p:to>
                                        <p:strVal val="visible"/>
                                      </p:to>
                                    </p:set>
                                    <p:animEffect transition="in" filter="fade">
                                      <p:cBhvr>
                                        <p:cTn id="22" dur="50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21" grpId="0"/>
    </p:bldLst>
  </p:timing>
  <p:extLst>
    <p:ext uri="{E180D4A7-C9FB-4DFB-919C-405C955672EB}">
      <p14:showEvtLst xmlns:p14="http://schemas.microsoft.com/office/powerpoint/2010/main">
        <p14:playEvt time="1" objId="5"/>
        <p14:stopEvt time="129543" objId="5"/>
      </p14:showEvtLst>
    </p:ext>
  </p:extLs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86AE5C-10A6-C94C-9D95-8E1504BFCC57}"/>
              </a:ext>
            </a:extLst>
          </p:cNvPr>
          <p:cNvSpPr>
            <a:spLocks noGrp="1"/>
          </p:cNvSpPr>
          <p:nvPr>
            <p:ph type="title"/>
          </p:nvPr>
        </p:nvSpPr>
        <p:spPr/>
        <p:txBody>
          <a:bodyPr/>
          <a:lstStyle/>
          <a:p>
            <a:r>
              <a:rPr lang="en-GB" sz="4000" dirty="0">
                <a:ea typeface="+mj-lt"/>
                <a:cs typeface="+mj-lt"/>
              </a:rPr>
              <a:t>OpenCV</a:t>
            </a:r>
            <a:br>
              <a:rPr lang="en-US" sz="4000" dirty="0"/>
            </a:br>
            <a:r>
              <a:rPr lang="en-US" sz="3200" dirty="0"/>
              <a:t>Noise removal tools</a:t>
            </a:r>
            <a:endParaRPr lang="en-US" dirty="0"/>
          </a:p>
        </p:txBody>
      </p:sp>
      <p:grpSp>
        <p:nvGrpSpPr>
          <p:cNvPr id="4" name="Group 3">
            <a:extLst>
              <a:ext uri="{FF2B5EF4-FFF2-40B4-BE49-F238E27FC236}">
                <a16:creationId xmlns:a16="http://schemas.microsoft.com/office/drawing/2014/main" id="{4D5194B4-926D-4F4A-98C8-A5CB2B73F654}"/>
              </a:ext>
            </a:extLst>
          </p:cNvPr>
          <p:cNvGrpSpPr/>
          <p:nvPr/>
        </p:nvGrpSpPr>
        <p:grpSpPr>
          <a:xfrm>
            <a:off x="1523183" y="1488038"/>
            <a:ext cx="4572817" cy="4100512"/>
            <a:chOff x="6472447" y="1589088"/>
            <a:chExt cx="4572817" cy="4100512"/>
          </a:xfrm>
        </p:grpSpPr>
        <p:sp>
          <p:nvSpPr>
            <p:cNvPr id="28" name="Rounded Rectangle 27">
              <a:extLst>
                <a:ext uri="{FF2B5EF4-FFF2-40B4-BE49-F238E27FC236}">
                  <a16:creationId xmlns:a16="http://schemas.microsoft.com/office/drawing/2014/main" id="{5B5E905B-A63F-F84C-AC4E-504E95C7FE9C}"/>
                </a:ext>
              </a:extLst>
            </p:cNvPr>
            <p:cNvSpPr/>
            <p:nvPr/>
          </p:nvSpPr>
          <p:spPr>
            <a:xfrm>
              <a:off x="6472447" y="1962061"/>
              <a:ext cx="4572817" cy="3727539"/>
            </a:xfrm>
            <a:prstGeom prst="roundRect">
              <a:avLst/>
            </a:prstGeom>
            <a:noFill/>
            <a:ln w="444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TextBox 28">
              <a:extLst>
                <a:ext uri="{FF2B5EF4-FFF2-40B4-BE49-F238E27FC236}">
                  <a16:creationId xmlns:a16="http://schemas.microsoft.com/office/drawing/2014/main" id="{1E9CAE20-0EB3-3647-B389-D6C37C889ECC}"/>
                </a:ext>
              </a:extLst>
            </p:cNvPr>
            <p:cNvSpPr txBox="1"/>
            <p:nvPr/>
          </p:nvSpPr>
          <p:spPr>
            <a:xfrm>
              <a:off x="6472448" y="1589088"/>
              <a:ext cx="732380" cy="369332"/>
            </a:xfrm>
            <a:prstGeom prst="rect">
              <a:avLst/>
            </a:prstGeom>
            <a:noFill/>
          </p:spPr>
          <p:txBody>
            <a:bodyPr wrap="none" rtlCol="0">
              <a:spAutoFit/>
            </a:bodyPr>
            <a:lstStyle/>
            <a:p>
              <a:r>
                <a:rPr lang="en-US" dirty="0"/>
                <a:t>Erode</a:t>
              </a:r>
            </a:p>
          </p:txBody>
        </p:sp>
        <p:sp>
          <p:nvSpPr>
            <p:cNvPr id="30" name="TextBox 29">
              <a:extLst>
                <a:ext uri="{FF2B5EF4-FFF2-40B4-BE49-F238E27FC236}">
                  <a16:creationId xmlns:a16="http://schemas.microsoft.com/office/drawing/2014/main" id="{AA866EFF-141F-4F40-97EF-FA285ABCB50C}"/>
                </a:ext>
              </a:extLst>
            </p:cNvPr>
            <p:cNvSpPr txBox="1"/>
            <p:nvPr/>
          </p:nvSpPr>
          <p:spPr>
            <a:xfrm>
              <a:off x="6638733" y="2236571"/>
              <a:ext cx="4032034" cy="1754326"/>
            </a:xfrm>
            <a:prstGeom prst="rect">
              <a:avLst/>
            </a:prstGeom>
            <a:noFill/>
          </p:spPr>
          <p:txBody>
            <a:bodyPr wrap="square" rtlCol="0">
              <a:spAutoFit/>
            </a:bodyPr>
            <a:lstStyle/>
            <a:p>
              <a:pPr algn="just"/>
              <a:r>
                <a:rPr lang="en-US" dirty="0"/>
                <a:t>Using a mask (kernel) we compute the minimal value of a given area around a pixel and we replace it by that value. The results of this technique are shrinking the larger regions and removing the smallest ones.</a:t>
              </a:r>
            </a:p>
          </p:txBody>
        </p:sp>
        <p:pic>
          <p:nvPicPr>
            <p:cNvPr id="1032" name="Picture 8">
              <a:extLst>
                <a:ext uri="{FF2B5EF4-FFF2-40B4-BE49-F238E27FC236}">
                  <a16:creationId xmlns:a16="http://schemas.microsoft.com/office/drawing/2014/main" id="{B9B50DF4-A09B-6145-BA53-5B6D79EF81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45307" y="3990898"/>
              <a:ext cx="1046606" cy="1401704"/>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4">
              <a:extLst>
                <a:ext uri="{FF2B5EF4-FFF2-40B4-BE49-F238E27FC236}">
                  <a16:creationId xmlns:a16="http://schemas.microsoft.com/office/drawing/2014/main" id="{235F45E9-EF4F-EB4D-99EB-D323C9B1170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18717" y="3990897"/>
              <a:ext cx="1046606" cy="140170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 name="Group 2">
            <a:extLst>
              <a:ext uri="{FF2B5EF4-FFF2-40B4-BE49-F238E27FC236}">
                <a16:creationId xmlns:a16="http://schemas.microsoft.com/office/drawing/2014/main" id="{5CDF0738-18F2-48D4-A94F-9C7962BDE726}"/>
              </a:ext>
            </a:extLst>
          </p:cNvPr>
          <p:cNvGrpSpPr/>
          <p:nvPr/>
        </p:nvGrpSpPr>
        <p:grpSpPr>
          <a:xfrm>
            <a:off x="6714965" y="1499718"/>
            <a:ext cx="4572817" cy="4100512"/>
            <a:chOff x="1094750" y="1589088"/>
            <a:chExt cx="4572817" cy="4100512"/>
          </a:xfrm>
        </p:grpSpPr>
        <p:sp>
          <p:nvSpPr>
            <p:cNvPr id="17" name="Rounded Rectangle 16">
              <a:extLst>
                <a:ext uri="{FF2B5EF4-FFF2-40B4-BE49-F238E27FC236}">
                  <a16:creationId xmlns:a16="http://schemas.microsoft.com/office/drawing/2014/main" id="{F64C5A8F-C599-9C48-B214-7C247E218C98}"/>
                </a:ext>
              </a:extLst>
            </p:cNvPr>
            <p:cNvSpPr/>
            <p:nvPr/>
          </p:nvSpPr>
          <p:spPr>
            <a:xfrm>
              <a:off x="1094750" y="1962061"/>
              <a:ext cx="4572817" cy="3727539"/>
            </a:xfrm>
            <a:prstGeom prst="roundRect">
              <a:avLst/>
            </a:prstGeom>
            <a:noFill/>
            <a:ln w="444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Box 18">
              <a:extLst>
                <a:ext uri="{FF2B5EF4-FFF2-40B4-BE49-F238E27FC236}">
                  <a16:creationId xmlns:a16="http://schemas.microsoft.com/office/drawing/2014/main" id="{FE9AD191-A521-5949-AB7D-1C00BD1D79CE}"/>
                </a:ext>
              </a:extLst>
            </p:cNvPr>
            <p:cNvSpPr txBox="1"/>
            <p:nvPr/>
          </p:nvSpPr>
          <p:spPr>
            <a:xfrm>
              <a:off x="1261038" y="1589088"/>
              <a:ext cx="731482" cy="369332"/>
            </a:xfrm>
            <a:prstGeom prst="rect">
              <a:avLst/>
            </a:prstGeom>
            <a:noFill/>
          </p:spPr>
          <p:txBody>
            <a:bodyPr wrap="none" rtlCol="0">
              <a:spAutoFit/>
            </a:bodyPr>
            <a:lstStyle/>
            <a:p>
              <a:r>
                <a:rPr lang="en-US" dirty="0"/>
                <a:t>Dilate</a:t>
              </a:r>
            </a:p>
          </p:txBody>
        </p:sp>
        <p:sp>
          <p:nvSpPr>
            <p:cNvPr id="26" name="TextBox 25">
              <a:extLst>
                <a:ext uri="{FF2B5EF4-FFF2-40B4-BE49-F238E27FC236}">
                  <a16:creationId xmlns:a16="http://schemas.microsoft.com/office/drawing/2014/main" id="{6DC4D60A-7DC5-6B47-9191-CFDC550FEDE8}"/>
                </a:ext>
              </a:extLst>
            </p:cNvPr>
            <p:cNvSpPr txBox="1"/>
            <p:nvPr/>
          </p:nvSpPr>
          <p:spPr>
            <a:xfrm>
              <a:off x="1357528" y="2236571"/>
              <a:ext cx="4032034" cy="1200329"/>
            </a:xfrm>
            <a:prstGeom prst="rect">
              <a:avLst/>
            </a:prstGeom>
            <a:noFill/>
          </p:spPr>
          <p:txBody>
            <a:bodyPr wrap="square" rtlCol="0">
              <a:spAutoFit/>
            </a:bodyPr>
            <a:lstStyle/>
            <a:p>
              <a:pPr algn="just"/>
              <a:r>
                <a:rPr lang="en-US" dirty="0"/>
                <a:t>We convolute each pixel of an image with a given kernel, resulting in shapes becoming larger and smoothing their edges</a:t>
              </a:r>
            </a:p>
          </p:txBody>
        </p:sp>
        <p:pic>
          <p:nvPicPr>
            <p:cNvPr id="40" name="Picture 4">
              <a:extLst>
                <a:ext uri="{FF2B5EF4-FFF2-40B4-BE49-F238E27FC236}">
                  <a16:creationId xmlns:a16="http://schemas.microsoft.com/office/drawing/2014/main" id="{13A25063-8470-8A46-915B-D4851E445FB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55804" y="3990897"/>
              <a:ext cx="1046606" cy="1401705"/>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3F5E4612-6315-684E-8635-59B7980B64C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82394" y="3990897"/>
              <a:ext cx="1046606" cy="140170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158274219"/>
      </p:ext>
    </p:extLst>
  </p:cSld>
  <p:clrMapOvr>
    <a:masterClrMapping/>
  </p:clrMapOvr>
  <mc:AlternateContent xmlns:mc="http://schemas.openxmlformats.org/markup-compatibility/2006" xmlns:p14="http://schemas.microsoft.com/office/powerpoint/2010/main">
    <mc:Choice Requires="p14">
      <p:transition spd="med" p14:dur="700" advTm="98203">
        <p:fade/>
      </p:transition>
    </mc:Choice>
    <mc:Fallback xmlns="">
      <p:transition spd="med" advTm="98203">
        <p:fade/>
      </p:transition>
    </mc:Fallback>
  </mc:AlternateContent>
  <p:extLst>
    <p:ext uri="{E180D4A7-C9FB-4DFB-919C-405C955672EB}">
      <p14:showEvtLst xmlns:p14="http://schemas.microsoft.com/office/powerpoint/2010/main">
        <p14:playEvt time="0" objId="5"/>
        <p14:stopEvt time="97601" objId="5"/>
      </p14:showEvtLst>
    </p:ext>
  </p:extLs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86AE5C-10A6-C94C-9D95-8E1504BFCC57}"/>
              </a:ext>
            </a:extLst>
          </p:cNvPr>
          <p:cNvSpPr>
            <a:spLocks noGrp="1"/>
          </p:cNvSpPr>
          <p:nvPr>
            <p:ph type="title"/>
          </p:nvPr>
        </p:nvSpPr>
        <p:spPr/>
        <p:txBody>
          <a:bodyPr/>
          <a:lstStyle/>
          <a:p>
            <a:r>
              <a:rPr lang="en-GB" sz="4000" dirty="0">
                <a:ea typeface="+mj-lt"/>
                <a:cs typeface="+mj-lt"/>
              </a:rPr>
              <a:t>OpenCV</a:t>
            </a:r>
            <a:br>
              <a:rPr lang="en-US" sz="4000" dirty="0"/>
            </a:br>
            <a:r>
              <a:rPr lang="en-US" sz="3200" dirty="0"/>
              <a:t>Using morphological operators in OpenCV</a:t>
            </a:r>
            <a:endParaRPr lang="en-US" dirty="0"/>
          </a:p>
        </p:txBody>
      </p:sp>
      <p:sp>
        <p:nvSpPr>
          <p:cNvPr id="16" name="Content Placeholder 5">
            <a:extLst>
              <a:ext uri="{FF2B5EF4-FFF2-40B4-BE49-F238E27FC236}">
                <a16:creationId xmlns:a16="http://schemas.microsoft.com/office/drawing/2014/main" id="{EECD49D9-5216-AE4B-875E-C205AC3E42DE}"/>
              </a:ext>
            </a:extLst>
          </p:cNvPr>
          <p:cNvSpPr txBox="1">
            <a:spLocks/>
          </p:cNvSpPr>
          <p:nvPr/>
        </p:nvSpPr>
        <p:spPr>
          <a:xfrm>
            <a:off x="838200" y="1825624"/>
            <a:ext cx="10515600" cy="4270375"/>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Font typeface="Arial" panose="020B0604020202020204" pitchFamily="34" charset="0"/>
              <a:buNone/>
            </a:pPr>
            <a:r>
              <a:rPr lang="en-GB" sz="2400" dirty="0"/>
              <a:t>In order to apply any morphological operator, we will need to define 3 things.</a:t>
            </a:r>
          </a:p>
          <a:p>
            <a:pPr marL="0" indent="0" algn="just">
              <a:buFont typeface="Arial" panose="020B0604020202020204" pitchFamily="34" charset="0"/>
              <a:buNone/>
            </a:pPr>
            <a:endParaRPr lang="en-GB" sz="2400" dirty="0"/>
          </a:p>
          <a:p>
            <a:pPr marL="971550" lvl="1" indent="-514350" algn="just">
              <a:buFont typeface="+mj-lt"/>
              <a:buAutoNum type="arabicPeriod"/>
            </a:pPr>
            <a:r>
              <a:rPr lang="en-GB" i="1" dirty="0"/>
              <a:t>The mask: </a:t>
            </a:r>
            <a:r>
              <a:rPr lang="en-GB" dirty="0"/>
              <a:t>it will define the area of effect of our operation, for example in an erosion the bigger the mask the smaller will the final shape be.</a:t>
            </a:r>
          </a:p>
          <a:p>
            <a:pPr marL="971550" lvl="1" indent="-514350" algn="just">
              <a:buFont typeface="+mj-lt"/>
              <a:buAutoNum type="arabicPeriod"/>
            </a:pPr>
            <a:r>
              <a:rPr lang="en-GB" i="1" dirty="0"/>
              <a:t>The operation: </a:t>
            </a:r>
            <a:r>
              <a:rPr lang="en-GB" dirty="0"/>
              <a:t>OpenCV has functions defining the most common operators, so it is a matter of selecting the suitable option</a:t>
            </a:r>
          </a:p>
          <a:p>
            <a:pPr marL="971550" lvl="1" indent="-514350" algn="just">
              <a:buFont typeface="+mj-lt"/>
              <a:buAutoNum type="arabicPeriod"/>
            </a:pPr>
            <a:r>
              <a:rPr lang="en-GB" i="1" dirty="0"/>
              <a:t>The number of iterations: </a:t>
            </a:r>
            <a:r>
              <a:rPr lang="en-GB" dirty="0"/>
              <a:t>It is common to apply this operations recursively, so OpenCV allows setting the number of iterations that are going to be made. </a:t>
            </a:r>
            <a:endParaRPr lang="en-GB" i="1" dirty="0"/>
          </a:p>
          <a:p>
            <a:pPr marL="0" indent="0" algn="just">
              <a:buFont typeface="Arial" panose="020B0604020202020204" pitchFamily="34" charset="0"/>
              <a:buNone/>
            </a:pPr>
            <a:r>
              <a:rPr lang="en-GB" sz="2400" dirty="0"/>
              <a:t>You can find more details about how this technique is used in the documentation link below.</a:t>
            </a:r>
            <a:endParaRPr lang="en-US" dirty="0">
              <a:cs typeface="Calibri" panose="020F0502020204030204"/>
            </a:endParaRPr>
          </a:p>
        </p:txBody>
      </p:sp>
      <p:sp>
        <p:nvSpPr>
          <p:cNvPr id="4" name="TextBox 3">
            <a:extLst>
              <a:ext uri="{FF2B5EF4-FFF2-40B4-BE49-F238E27FC236}">
                <a16:creationId xmlns:a16="http://schemas.microsoft.com/office/drawing/2014/main" id="{C7AAE729-C9B6-4909-BAD2-95212AB51622}"/>
              </a:ext>
            </a:extLst>
          </p:cNvPr>
          <p:cNvSpPr txBox="1"/>
          <p:nvPr/>
        </p:nvSpPr>
        <p:spPr>
          <a:xfrm>
            <a:off x="2505305" y="5846453"/>
            <a:ext cx="7181390" cy="923330"/>
          </a:xfrm>
          <a:prstGeom prst="rect">
            <a:avLst/>
          </a:prstGeom>
          <a:noFill/>
        </p:spPr>
        <p:txBody>
          <a:bodyPr wrap="square">
            <a:spAutoFit/>
          </a:bodyPr>
          <a:lstStyle/>
          <a:p>
            <a:pPr algn="ctr"/>
            <a:r>
              <a:rPr lang="en-US" b="1" dirty="0"/>
              <a:t>Documentation: </a:t>
            </a:r>
            <a:r>
              <a:rPr lang="en-US" dirty="0">
                <a:hlinkClick r:id="rId4"/>
              </a:rPr>
              <a:t>https://docs.opencv.org/3.4/db/df6/tutorial_erosion_dilatation.html</a:t>
            </a:r>
            <a:endParaRPr lang="en-US" dirty="0"/>
          </a:p>
          <a:p>
            <a:pPr algn="ctr"/>
            <a:endParaRPr lang="en-US" dirty="0"/>
          </a:p>
        </p:txBody>
      </p:sp>
    </p:spTree>
    <p:custDataLst>
      <p:tags r:id="rId1"/>
    </p:custDataLst>
    <p:extLst>
      <p:ext uri="{BB962C8B-B14F-4D97-AF65-F5344CB8AC3E}">
        <p14:creationId xmlns:p14="http://schemas.microsoft.com/office/powerpoint/2010/main" val="3501678850"/>
      </p:ext>
    </p:extLst>
  </p:cSld>
  <p:clrMapOvr>
    <a:masterClrMapping/>
  </p:clrMapOvr>
  <mc:AlternateContent xmlns:mc="http://schemas.openxmlformats.org/markup-compatibility/2006" xmlns:p14="http://schemas.microsoft.com/office/powerpoint/2010/main">
    <mc:Choice Requires="p14">
      <p:transition spd="med" p14:dur="700" advTm="70351">
        <p:fade/>
      </p:transition>
    </mc:Choice>
    <mc:Fallback xmlns="">
      <p:transition spd="med" advTm="70351">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animEffect transition="in" filter="fade">
                                      <p:cBhvr>
                                        <p:cTn id="7" dur="500"/>
                                        <p:tgtEl>
                                          <p:spTgt spid="1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6">
                                            <p:txEl>
                                              <p:pRg st="2" end="2"/>
                                            </p:txEl>
                                          </p:spTgt>
                                        </p:tgtEl>
                                        <p:attrNameLst>
                                          <p:attrName>style.visibility</p:attrName>
                                        </p:attrNameLst>
                                      </p:cBhvr>
                                      <p:to>
                                        <p:strVal val="visible"/>
                                      </p:to>
                                    </p:set>
                                    <p:animEffect transition="in" filter="fade">
                                      <p:cBhvr>
                                        <p:cTn id="12" dur="500"/>
                                        <p:tgtEl>
                                          <p:spTgt spid="1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6">
                                            <p:txEl>
                                              <p:pRg st="3" end="3"/>
                                            </p:txEl>
                                          </p:spTgt>
                                        </p:tgtEl>
                                        <p:attrNameLst>
                                          <p:attrName>style.visibility</p:attrName>
                                        </p:attrNameLst>
                                      </p:cBhvr>
                                      <p:to>
                                        <p:strVal val="visible"/>
                                      </p:to>
                                    </p:set>
                                    <p:animEffect transition="in" filter="fade">
                                      <p:cBhvr>
                                        <p:cTn id="17" dur="500"/>
                                        <p:tgtEl>
                                          <p:spTgt spid="16">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xEl>
                                              <p:pRg st="4" end="4"/>
                                            </p:txEl>
                                          </p:spTgt>
                                        </p:tgtEl>
                                        <p:attrNameLst>
                                          <p:attrName>style.visibility</p:attrName>
                                        </p:attrNameLst>
                                      </p:cBhvr>
                                      <p:to>
                                        <p:strVal val="visible"/>
                                      </p:to>
                                    </p:set>
                                    <p:animEffect transition="in" filter="fade">
                                      <p:cBhvr>
                                        <p:cTn id="22" dur="500"/>
                                        <p:tgtEl>
                                          <p:spTgt spid="16">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6">
                                            <p:txEl>
                                              <p:pRg st="5" end="5"/>
                                            </p:txEl>
                                          </p:spTgt>
                                        </p:tgtEl>
                                        <p:attrNameLst>
                                          <p:attrName>style.visibility</p:attrName>
                                        </p:attrNameLst>
                                      </p:cBhvr>
                                      <p:to>
                                        <p:strVal val="visible"/>
                                      </p:to>
                                    </p:set>
                                    <p:animEffect transition="in" filter="fade">
                                      <p:cBhvr>
                                        <p:cTn id="27" dur="500"/>
                                        <p:tgtEl>
                                          <p:spTgt spid="16">
                                            <p:txEl>
                                              <p:pRg st="5" end="5"/>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fade">
                                      <p:cBhvr>
                                        <p:cTn id="3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uiExpand="1" build="p"/>
      <p:bldP spid="4" grpId="0"/>
    </p:bldLst>
  </p:timing>
  <p:extLst>
    <p:ext uri="{E180D4A7-C9FB-4DFB-919C-405C955672EB}">
      <p14:showEvtLst xmlns:p14="http://schemas.microsoft.com/office/powerpoint/2010/main">
        <p14:playEvt time="0" objId="3"/>
        <p14:stopEvt time="62850" objId="3"/>
      </p14:showEvtLst>
    </p:ext>
  </p:extLs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155728-B938-4EF7-AC93-C8FE3E01B562}"/>
              </a:ext>
            </a:extLst>
          </p:cNvPr>
          <p:cNvSpPr>
            <a:spLocks noGrp="1"/>
          </p:cNvSpPr>
          <p:nvPr>
            <p:ph type="title"/>
          </p:nvPr>
        </p:nvSpPr>
        <p:spPr/>
        <p:txBody>
          <a:bodyPr/>
          <a:lstStyle/>
          <a:p>
            <a:r>
              <a:rPr lang="en-GB" dirty="0"/>
              <a:t>The Task</a:t>
            </a:r>
          </a:p>
        </p:txBody>
      </p:sp>
      <p:sp>
        <p:nvSpPr>
          <p:cNvPr id="3" name="Content Placeholder 2">
            <a:extLst>
              <a:ext uri="{FF2B5EF4-FFF2-40B4-BE49-F238E27FC236}">
                <a16:creationId xmlns:a16="http://schemas.microsoft.com/office/drawing/2014/main" id="{4F206154-0510-40CB-9B93-6FDC4CABE481}"/>
              </a:ext>
            </a:extLst>
          </p:cNvPr>
          <p:cNvSpPr>
            <a:spLocks noGrp="1"/>
          </p:cNvSpPr>
          <p:nvPr>
            <p:ph idx="1"/>
          </p:nvPr>
        </p:nvSpPr>
        <p:spPr/>
        <p:txBody>
          <a:bodyPr/>
          <a:lstStyle/>
          <a:p>
            <a:r>
              <a:rPr lang="en-GB" dirty="0"/>
              <a:t> Detect and respond to a traffic light</a:t>
            </a:r>
          </a:p>
        </p:txBody>
      </p:sp>
      <p:grpSp>
        <p:nvGrpSpPr>
          <p:cNvPr id="24" name="Group 23">
            <a:extLst>
              <a:ext uri="{FF2B5EF4-FFF2-40B4-BE49-F238E27FC236}">
                <a16:creationId xmlns:a16="http://schemas.microsoft.com/office/drawing/2014/main" id="{04108BF3-570F-4AC9-87B3-F69AF9A6E5BB}"/>
              </a:ext>
            </a:extLst>
          </p:cNvPr>
          <p:cNvGrpSpPr/>
          <p:nvPr/>
        </p:nvGrpSpPr>
        <p:grpSpPr>
          <a:xfrm>
            <a:off x="2402412" y="3556685"/>
            <a:ext cx="2147779" cy="1142509"/>
            <a:chOff x="2402412" y="3556685"/>
            <a:chExt cx="2147779" cy="1142509"/>
          </a:xfrm>
        </p:grpSpPr>
        <p:sp>
          <p:nvSpPr>
            <p:cNvPr id="6" name="Oval 5">
              <a:extLst>
                <a:ext uri="{FF2B5EF4-FFF2-40B4-BE49-F238E27FC236}">
                  <a16:creationId xmlns:a16="http://schemas.microsoft.com/office/drawing/2014/main" id="{E9737825-22B9-410C-AEBA-08740B429281}"/>
                </a:ext>
              </a:extLst>
            </p:cNvPr>
            <p:cNvSpPr/>
            <p:nvPr/>
          </p:nvSpPr>
          <p:spPr>
            <a:xfrm>
              <a:off x="2457276" y="4421466"/>
              <a:ext cx="241006" cy="24480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Rectangle 3">
              <a:extLst>
                <a:ext uri="{FF2B5EF4-FFF2-40B4-BE49-F238E27FC236}">
                  <a16:creationId xmlns:a16="http://schemas.microsoft.com/office/drawing/2014/main" id="{45109FBB-D9C9-4593-B572-93E7E7F214F8}"/>
                </a:ext>
              </a:extLst>
            </p:cNvPr>
            <p:cNvSpPr/>
            <p:nvPr/>
          </p:nvSpPr>
          <p:spPr>
            <a:xfrm>
              <a:off x="2402412" y="4001480"/>
              <a:ext cx="2006009" cy="57247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Oval 4">
              <a:extLst>
                <a:ext uri="{FF2B5EF4-FFF2-40B4-BE49-F238E27FC236}">
                  <a16:creationId xmlns:a16="http://schemas.microsoft.com/office/drawing/2014/main" id="{F5E90760-B85E-43E6-B145-6906E0DDB8F8}"/>
                </a:ext>
              </a:extLst>
            </p:cNvPr>
            <p:cNvSpPr/>
            <p:nvPr/>
          </p:nvSpPr>
          <p:spPr>
            <a:xfrm>
              <a:off x="3405416" y="3754412"/>
              <a:ext cx="935665" cy="9447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648B088B-E12F-4E13-ADD1-58D81291B359}"/>
                </a:ext>
              </a:extLst>
            </p:cNvPr>
            <p:cNvSpPr/>
            <p:nvPr/>
          </p:nvSpPr>
          <p:spPr>
            <a:xfrm flipH="1">
              <a:off x="4341081" y="3556685"/>
              <a:ext cx="45719" cy="44479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1960FBB2-09A6-476B-99CD-46D029C01230}"/>
                </a:ext>
              </a:extLst>
            </p:cNvPr>
            <p:cNvSpPr/>
            <p:nvPr/>
          </p:nvSpPr>
          <p:spPr>
            <a:xfrm>
              <a:off x="4386801" y="3670192"/>
              <a:ext cx="163390" cy="14176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26" name="Group 25">
            <a:extLst>
              <a:ext uri="{FF2B5EF4-FFF2-40B4-BE49-F238E27FC236}">
                <a16:creationId xmlns:a16="http://schemas.microsoft.com/office/drawing/2014/main" id="{E2DE5A9E-57FA-49CB-B9B4-0DF986399475}"/>
              </a:ext>
            </a:extLst>
          </p:cNvPr>
          <p:cNvGrpSpPr/>
          <p:nvPr/>
        </p:nvGrpSpPr>
        <p:grpSpPr>
          <a:xfrm>
            <a:off x="8031833" y="2890377"/>
            <a:ext cx="676590" cy="1681624"/>
            <a:chOff x="8031833" y="2890377"/>
            <a:chExt cx="676590" cy="1681624"/>
          </a:xfrm>
        </p:grpSpPr>
        <p:sp>
          <p:nvSpPr>
            <p:cNvPr id="13" name="Rectangle 12">
              <a:extLst>
                <a:ext uri="{FF2B5EF4-FFF2-40B4-BE49-F238E27FC236}">
                  <a16:creationId xmlns:a16="http://schemas.microsoft.com/office/drawing/2014/main" id="{72146A79-D350-4DDB-8D80-D401FF6A720E}"/>
                </a:ext>
              </a:extLst>
            </p:cNvPr>
            <p:cNvSpPr/>
            <p:nvPr/>
          </p:nvSpPr>
          <p:spPr>
            <a:xfrm>
              <a:off x="8031833" y="2890377"/>
              <a:ext cx="676590" cy="1681624"/>
            </a:xfrm>
            <a:prstGeom prst="rect">
              <a:avLst/>
            </a:prstGeom>
            <a:solidFill>
              <a:schemeClr val="tx1">
                <a:lumMod val="85000"/>
                <a:lumOff val="15000"/>
              </a:schemeClr>
            </a:solidFill>
            <a:ln w="571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Oval 8">
              <a:extLst>
                <a:ext uri="{FF2B5EF4-FFF2-40B4-BE49-F238E27FC236}">
                  <a16:creationId xmlns:a16="http://schemas.microsoft.com/office/drawing/2014/main" id="{0AC1B1C9-9AEC-4A69-9B87-645094E93BA6}"/>
                </a:ext>
              </a:extLst>
            </p:cNvPr>
            <p:cNvSpPr/>
            <p:nvPr/>
          </p:nvSpPr>
          <p:spPr>
            <a:xfrm>
              <a:off x="8173603" y="3021802"/>
              <a:ext cx="386891" cy="40897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val 9">
              <a:extLst>
                <a:ext uri="{FF2B5EF4-FFF2-40B4-BE49-F238E27FC236}">
                  <a16:creationId xmlns:a16="http://schemas.microsoft.com/office/drawing/2014/main" id="{86F3F3D3-CA50-4526-94C6-D91E47E48AF1}"/>
                </a:ext>
              </a:extLst>
            </p:cNvPr>
            <p:cNvSpPr/>
            <p:nvPr/>
          </p:nvSpPr>
          <p:spPr>
            <a:xfrm>
              <a:off x="8173603" y="3526704"/>
              <a:ext cx="386891" cy="40897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Oval 10">
              <a:extLst>
                <a:ext uri="{FF2B5EF4-FFF2-40B4-BE49-F238E27FC236}">
                  <a16:creationId xmlns:a16="http://schemas.microsoft.com/office/drawing/2014/main" id="{0FF5FA42-EF7D-43C1-B9E3-9B9E44B95D64}"/>
                </a:ext>
              </a:extLst>
            </p:cNvPr>
            <p:cNvSpPr/>
            <p:nvPr/>
          </p:nvSpPr>
          <p:spPr>
            <a:xfrm>
              <a:off x="8174511" y="4029847"/>
              <a:ext cx="386891" cy="40897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25" name="Group 24">
            <a:extLst>
              <a:ext uri="{FF2B5EF4-FFF2-40B4-BE49-F238E27FC236}">
                <a16:creationId xmlns:a16="http://schemas.microsoft.com/office/drawing/2014/main" id="{08FA5EFD-A234-4029-8661-3F99313C9AAC}"/>
              </a:ext>
            </a:extLst>
          </p:cNvPr>
          <p:cNvGrpSpPr/>
          <p:nvPr/>
        </p:nvGrpSpPr>
        <p:grpSpPr>
          <a:xfrm>
            <a:off x="4550191" y="2890377"/>
            <a:ext cx="3475483" cy="1701397"/>
            <a:chOff x="4550191" y="2890377"/>
            <a:chExt cx="3475483" cy="1701397"/>
          </a:xfrm>
        </p:grpSpPr>
        <p:cxnSp>
          <p:nvCxnSpPr>
            <p:cNvPr id="15" name="Straight Connector 14">
              <a:extLst>
                <a:ext uri="{FF2B5EF4-FFF2-40B4-BE49-F238E27FC236}">
                  <a16:creationId xmlns:a16="http://schemas.microsoft.com/office/drawing/2014/main" id="{AFDC69EB-010D-439E-A360-1CAE1F778888}"/>
                </a:ext>
              </a:extLst>
            </p:cNvPr>
            <p:cNvCxnSpPr>
              <a:cxnSpLocks/>
            </p:cNvCxnSpPr>
            <p:nvPr/>
          </p:nvCxnSpPr>
          <p:spPr>
            <a:xfrm flipV="1">
              <a:off x="4550191" y="2890377"/>
              <a:ext cx="3475483" cy="789608"/>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E90E711A-4BD6-4F3E-B9D0-998808985115}"/>
                </a:ext>
              </a:extLst>
            </p:cNvPr>
            <p:cNvCxnSpPr>
              <a:cxnSpLocks/>
            </p:cNvCxnSpPr>
            <p:nvPr/>
          </p:nvCxnSpPr>
          <p:spPr>
            <a:xfrm>
              <a:off x="4550191" y="3802306"/>
              <a:ext cx="3460021" cy="789468"/>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1190215571"/>
      </p:ext>
    </p:extLst>
  </p:cSld>
  <p:clrMapOvr>
    <a:masterClrMapping/>
  </p:clrMapOvr>
  <mc:AlternateContent xmlns:mc="http://schemas.openxmlformats.org/markup-compatibility/2006" xmlns:p14="http://schemas.microsoft.com/office/powerpoint/2010/main">
    <mc:Choice Requires="p14">
      <p:transition spd="med" p14:dur="700" advTm="23690">
        <p:fade/>
      </p:transition>
    </mc:Choice>
    <mc:Fallback xmlns="">
      <p:transition spd="med" advTm="2369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fade">
                                      <p:cBhvr>
                                        <p:cTn id="12" dur="500"/>
                                        <p:tgtEl>
                                          <p:spTgt spid="2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fade">
                                      <p:cBhvr>
                                        <p:cTn id="1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E180D4A7-C9FB-4DFB-919C-405C955672EB}">
      <p14:showEvtLst xmlns:p14="http://schemas.microsoft.com/office/powerpoint/2010/main">
        <p14:playEvt time="0" objId="12"/>
        <p14:stopEvt time="21857" objId="12"/>
      </p14:showEvtLst>
    </p:ext>
  </p:extLs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85C698DA-B404-4DCC-B33A-0AF148D7043C}"/>
              </a:ext>
            </a:extLst>
          </p:cNvPr>
          <p:cNvSpPr>
            <a:spLocks noGrp="1"/>
          </p:cNvSpPr>
          <p:nvPr>
            <p:ph type="title"/>
          </p:nvPr>
        </p:nvSpPr>
        <p:spPr>
          <a:xfrm>
            <a:off x="1608303" y="376277"/>
            <a:ext cx="7656576" cy="1325563"/>
          </a:xfrm>
        </p:spPr>
        <p:txBody>
          <a:bodyPr/>
          <a:lstStyle/>
          <a:p>
            <a:r>
              <a:rPr lang="en-GB" dirty="0"/>
              <a:t>Noise Removal</a:t>
            </a:r>
            <a:br>
              <a:rPr lang="en-GB" dirty="0"/>
            </a:br>
            <a:r>
              <a:rPr lang="en-GB" dirty="0"/>
              <a:t>Before</a:t>
            </a:r>
          </a:p>
        </p:txBody>
      </p:sp>
      <p:sp>
        <p:nvSpPr>
          <p:cNvPr id="11" name="Title 1">
            <a:extLst>
              <a:ext uri="{FF2B5EF4-FFF2-40B4-BE49-F238E27FC236}">
                <a16:creationId xmlns:a16="http://schemas.microsoft.com/office/drawing/2014/main" id="{B122B050-E2BE-4747-8694-0AF31434396D}"/>
              </a:ext>
            </a:extLst>
          </p:cNvPr>
          <p:cNvSpPr txBox="1">
            <a:spLocks/>
          </p:cNvSpPr>
          <p:nvPr/>
        </p:nvSpPr>
        <p:spPr>
          <a:xfrm>
            <a:off x="1608303" y="376277"/>
            <a:ext cx="765657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t>Noise Removal</a:t>
            </a:r>
            <a:br>
              <a:rPr lang="en-GB" dirty="0"/>
            </a:br>
            <a:r>
              <a:rPr lang="en-GB" dirty="0"/>
              <a:t>After</a:t>
            </a:r>
          </a:p>
        </p:txBody>
      </p:sp>
      <p:pic>
        <p:nvPicPr>
          <p:cNvPr id="12" name="Content Placeholder 3" descr="A screenshot of a computer&#10;&#10;Description automatically generated with medium confidence">
            <a:extLst>
              <a:ext uri="{FF2B5EF4-FFF2-40B4-BE49-F238E27FC236}">
                <a16:creationId xmlns:a16="http://schemas.microsoft.com/office/drawing/2014/main" id="{B7F7E3B3-2EA2-4E19-BFB5-198AB32D80A1}"/>
              </a:ext>
            </a:extLst>
          </p:cNvPr>
          <p:cNvPicPr>
            <a:picLocks noGrp="1" noChangeAspect="1"/>
          </p:cNvPicPr>
          <p:nvPr>
            <p:ph idx="1"/>
          </p:nvPr>
        </p:nvPicPr>
        <p:blipFill rotWithShape="1">
          <a:blip r:embed="rId4">
            <a:extLst>
              <a:ext uri="{28A0092B-C50C-407E-A947-70E740481C1C}">
                <a14:useLocalDpi xmlns:a14="http://schemas.microsoft.com/office/drawing/2010/main" val="0"/>
              </a:ext>
            </a:extLst>
          </a:blip>
          <a:srcRect l="9238" t="7642" r="6158" b="7642"/>
          <a:stretch/>
        </p:blipFill>
        <p:spPr>
          <a:xfrm>
            <a:off x="2050099" y="1825625"/>
            <a:ext cx="8091799" cy="4351338"/>
          </a:xfrm>
          <a:prstGeom prst="rect">
            <a:avLst/>
          </a:prstGeom>
        </p:spPr>
      </p:pic>
      <p:pic>
        <p:nvPicPr>
          <p:cNvPr id="14" name="Picture 13" descr="A picture containing text, screenshot, electronics, computer&#10;&#10;Description automatically generated">
            <a:extLst>
              <a:ext uri="{FF2B5EF4-FFF2-40B4-BE49-F238E27FC236}">
                <a16:creationId xmlns:a16="http://schemas.microsoft.com/office/drawing/2014/main" id="{713A142F-E1CE-426C-9808-251C0A0D4B59}"/>
              </a:ext>
            </a:extLst>
          </p:cNvPr>
          <p:cNvPicPr>
            <a:picLocks noChangeAspect="1"/>
          </p:cNvPicPr>
          <p:nvPr/>
        </p:nvPicPr>
        <p:blipFill rotWithShape="1">
          <a:blip r:embed="rId5">
            <a:extLst>
              <a:ext uri="{28A0092B-C50C-407E-A947-70E740481C1C}">
                <a14:useLocalDpi xmlns:a14="http://schemas.microsoft.com/office/drawing/2010/main" val="0"/>
              </a:ext>
            </a:extLst>
          </a:blip>
          <a:srcRect l="9147" t="7479" r="5609" b="7479"/>
          <a:stretch/>
        </p:blipFill>
        <p:spPr>
          <a:xfrm>
            <a:off x="2050099" y="1825626"/>
            <a:ext cx="8297291" cy="4656098"/>
          </a:xfrm>
          <a:prstGeom prst="rect">
            <a:avLst/>
          </a:prstGeom>
        </p:spPr>
      </p:pic>
    </p:spTree>
    <p:custDataLst>
      <p:tags r:id="rId1"/>
    </p:custDataLst>
    <p:extLst>
      <p:ext uri="{BB962C8B-B14F-4D97-AF65-F5344CB8AC3E}">
        <p14:creationId xmlns:p14="http://schemas.microsoft.com/office/powerpoint/2010/main" val="1927549887"/>
      </p:ext>
    </p:extLst>
  </p:cSld>
  <p:clrMapOvr>
    <a:masterClrMapping/>
  </p:clrMapOvr>
  <mc:AlternateContent xmlns:mc="http://schemas.openxmlformats.org/markup-compatibility/2006" xmlns:p14="http://schemas.microsoft.com/office/powerpoint/2010/main">
    <mc:Choice Requires="p14">
      <p:transition spd="med" p14:dur="700" advTm="16032">
        <p:fade/>
      </p:transition>
    </mc:Choice>
    <mc:Fallback xmlns="">
      <p:transition spd="med" advTm="16032">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hidden"/>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0" presetClass="entr" presetSubtype="0"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fade">
                                      <p:cBhvr>
                                        <p:cTn id="1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86AE5C-10A6-C94C-9D95-8E1504BFCC57}"/>
              </a:ext>
            </a:extLst>
          </p:cNvPr>
          <p:cNvSpPr>
            <a:spLocks noGrp="1"/>
          </p:cNvSpPr>
          <p:nvPr>
            <p:ph type="title"/>
          </p:nvPr>
        </p:nvSpPr>
        <p:spPr/>
        <p:txBody>
          <a:bodyPr/>
          <a:lstStyle/>
          <a:p>
            <a:r>
              <a:rPr lang="en-GB" sz="4000" dirty="0">
                <a:ea typeface="+mj-lt"/>
                <a:cs typeface="+mj-lt"/>
              </a:rPr>
              <a:t>OpenCV</a:t>
            </a:r>
            <a:br>
              <a:rPr lang="en-US" sz="4000" dirty="0"/>
            </a:br>
            <a:r>
              <a:rPr lang="en-US" sz="3200" dirty="0"/>
              <a:t>What is a blob?</a:t>
            </a:r>
            <a:endParaRPr lang="en-US" dirty="0"/>
          </a:p>
        </p:txBody>
      </p:sp>
      <p:sp>
        <p:nvSpPr>
          <p:cNvPr id="26" name="TextBox 25">
            <a:extLst>
              <a:ext uri="{FF2B5EF4-FFF2-40B4-BE49-F238E27FC236}">
                <a16:creationId xmlns:a16="http://schemas.microsoft.com/office/drawing/2014/main" id="{6DC4D60A-7DC5-6B47-9191-CFDC550FEDE8}"/>
              </a:ext>
            </a:extLst>
          </p:cNvPr>
          <p:cNvSpPr txBox="1"/>
          <p:nvPr/>
        </p:nvSpPr>
        <p:spPr>
          <a:xfrm>
            <a:off x="1351942" y="1800667"/>
            <a:ext cx="8897642" cy="923330"/>
          </a:xfrm>
          <a:prstGeom prst="rect">
            <a:avLst/>
          </a:prstGeom>
          <a:noFill/>
        </p:spPr>
        <p:txBody>
          <a:bodyPr wrap="square" rtlCol="0">
            <a:spAutoFit/>
          </a:bodyPr>
          <a:lstStyle/>
          <a:p>
            <a:pPr algn="just"/>
            <a:r>
              <a:rPr lang="en-GB" dirty="0"/>
              <a:t>A Blob is a group of connected pixels in an image that share some common property. In the image above, the dark connected regions are blobs, and the goal of blob detection is to identify and mark these regions.</a:t>
            </a:r>
            <a:endParaRPr lang="en-US" dirty="0"/>
          </a:p>
        </p:txBody>
      </p:sp>
      <p:grpSp>
        <p:nvGrpSpPr>
          <p:cNvPr id="3" name="Group 2">
            <a:extLst>
              <a:ext uri="{FF2B5EF4-FFF2-40B4-BE49-F238E27FC236}">
                <a16:creationId xmlns:a16="http://schemas.microsoft.com/office/drawing/2014/main" id="{6148BF3D-6713-3C43-AC4D-F085044E0F87}"/>
              </a:ext>
            </a:extLst>
          </p:cNvPr>
          <p:cNvGrpSpPr/>
          <p:nvPr/>
        </p:nvGrpSpPr>
        <p:grpSpPr>
          <a:xfrm>
            <a:off x="2938997" y="2833976"/>
            <a:ext cx="5723532" cy="3322360"/>
            <a:chOff x="2563674" y="2833976"/>
            <a:chExt cx="5723532" cy="3322360"/>
          </a:xfrm>
        </p:grpSpPr>
        <p:pic>
          <p:nvPicPr>
            <p:cNvPr id="1026" name="Picture 2">
              <a:extLst>
                <a:ext uri="{FF2B5EF4-FFF2-40B4-BE49-F238E27FC236}">
                  <a16:creationId xmlns:a16="http://schemas.microsoft.com/office/drawing/2014/main" id="{3E1E120E-1B69-5C4A-983E-8552947238C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7608" r="32941"/>
            <a:stretch/>
          </p:blipFill>
          <p:spPr bwMode="auto">
            <a:xfrm>
              <a:off x="2563674" y="2833976"/>
              <a:ext cx="5723532" cy="265858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B7614B8B-A55B-8B43-803B-32B75B26B72C}"/>
                </a:ext>
              </a:extLst>
            </p:cNvPr>
            <p:cNvSpPr txBox="1"/>
            <p:nvPr/>
          </p:nvSpPr>
          <p:spPr>
            <a:xfrm>
              <a:off x="3236594" y="5510005"/>
              <a:ext cx="1702133" cy="369332"/>
            </a:xfrm>
            <a:prstGeom prst="rect">
              <a:avLst/>
            </a:prstGeom>
            <a:noFill/>
          </p:spPr>
          <p:txBody>
            <a:bodyPr wrap="none" rtlCol="0">
              <a:spAutoFit/>
            </a:bodyPr>
            <a:lstStyle/>
            <a:p>
              <a:r>
                <a:rPr lang="en-US" dirty="0"/>
                <a:t>Grayscale image</a:t>
              </a:r>
            </a:p>
          </p:txBody>
        </p:sp>
        <p:sp>
          <p:nvSpPr>
            <p:cNvPr id="6" name="TextBox 5">
              <a:extLst>
                <a:ext uri="{FF2B5EF4-FFF2-40B4-BE49-F238E27FC236}">
                  <a16:creationId xmlns:a16="http://schemas.microsoft.com/office/drawing/2014/main" id="{4F734AEA-D334-0141-A229-BCB40C8F3D17}"/>
                </a:ext>
              </a:extLst>
            </p:cNvPr>
            <p:cNvSpPr txBox="1"/>
            <p:nvPr/>
          </p:nvSpPr>
          <p:spPr>
            <a:xfrm>
              <a:off x="6096000" y="5510005"/>
              <a:ext cx="1702133" cy="646331"/>
            </a:xfrm>
            <a:prstGeom prst="rect">
              <a:avLst/>
            </a:prstGeom>
            <a:noFill/>
          </p:spPr>
          <p:txBody>
            <a:bodyPr wrap="square" rtlCol="0">
              <a:spAutoFit/>
            </a:bodyPr>
            <a:lstStyle/>
            <a:p>
              <a:r>
                <a:rPr lang="en-US" dirty="0"/>
                <a:t> Resulting blobs after processing</a:t>
              </a:r>
            </a:p>
          </p:txBody>
        </p:sp>
      </p:grpSp>
    </p:spTree>
    <p:extLst>
      <p:ext uri="{BB962C8B-B14F-4D97-AF65-F5344CB8AC3E}">
        <p14:creationId xmlns:p14="http://schemas.microsoft.com/office/powerpoint/2010/main" val="1581336238"/>
      </p:ext>
    </p:extLst>
  </p:cSld>
  <p:clrMapOvr>
    <a:masterClrMapping/>
  </p:clrMapOvr>
  <mc:AlternateContent xmlns:mc="http://schemas.openxmlformats.org/markup-compatibility/2006" xmlns:p14="http://schemas.microsoft.com/office/powerpoint/2010/main">
    <mc:Choice Requires="p14">
      <p:transition spd="med" p14:dur="700" advTm="67861">
        <p:fade/>
      </p:transition>
    </mc:Choice>
    <mc:Fallback xmlns="">
      <p:transition spd="med" advTm="67861">
        <p:fade/>
      </p:transition>
    </mc:Fallback>
  </mc:AlternateContent>
  <p:extLst>
    <p:ext uri="{E180D4A7-C9FB-4DFB-919C-405C955672EB}">
      <p14:showEvtLst xmlns:p14="http://schemas.microsoft.com/office/powerpoint/2010/main">
        <p14:playEvt time="1" objId="4"/>
        <p14:stopEvt time="64997" objId="4"/>
      </p14:showEvtLst>
    </p:ext>
  </p:extLs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86AE5C-10A6-C94C-9D95-8E1504BFCC57}"/>
              </a:ext>
            </a:extLst>
          </p:cNvPr>
          <p:cNvSpPr>
            <a:spLocks noGrp="1"/>
          </p:cNvSpPr>
          <p:nvPr>
            <p:ph type="title"/>
          </p:nvPr>
        </p:nvSpPr>
        <p:spPr/>
        <p:txBody>
          <a:bodyPr/>
          <a:lstStyle/>
          <a:p>
            <a:r>
              <a:rPr lang="en-GB" sz="4000" dirty="0">
                <a:ea typeface="+mj-lt"/>
                <a:cs typeface="+mj-lt"/>
              </a:rPr>
              <a:t>OpenCV</a:t>
            </a:r>
            <a:br>
              <a:rPr lang="en-US" sz="4000" dirty="0"/>
            </a:br>
            <a:r>
              <a:rPr lang="en-US" sz="3200" dirty="0"/>
              <a:t>How to detect a blob?</a:t>
            </a:r>
            <a:endParaRPr lang="en-US" dirty="0"/>
          </a:p>
        </p:txBody>
      </p:sp>
      <p:sp>
        <p:nvSpPr>
          <p:cNvPr id="26" name="TextBox 25">
            <a:extLst>
              <a:ext uri="{FF2B5EF4-FFF2-40B4-BE49-F238E27FC236}">
                <a16:creationId xmlns:a16="http://schemas.microsoft.com/office/drawing/2014/main" id="{6DC4D60A-7DC5-6B47-9191-CFDC550FEDE8}"/>
              </a:ext>
            </a:extLst>
          </p:cNvPr>
          <p:cNvSpPr txBox="1"/>
          <p:nvPr/>
        </p:nvSpPr>
        <p:spPr>
          <a:xfrm>
            <a:off x="1351942" y="1690688"/>
            <a:ext cx="8897642" cy="923330"/>
          </a:xfrm>
          <a:prstGeom prst="rect">
            <a:avLst/>
          </a:prstGeom>
          <a:noFill/>
        </p:spPr>
        <p:txBody>
          <a:bodyPr wrap="square" rtlCol="0">
            <a:spAutoFit/>
          </a:bodyPr>
          <a:lstStyle/>
          <a:p>
            <a:pPr algn="just"/>
            <a:r>
              <a:rPr lang="en-GB" dirty="0"/>
              <a:t>OpenCV allows to apply the following filters when detecting blobs. The function ”</a:t>
            </a:r>
            <a:r>
              <a:rPr lang="en-GB" dirty="0" err="1"/>
              <a:t>simple_blob_detector</a:t>
            </a:r>
            <a:r>
              <a:rPr lang="en-GB" dirty="0"/>
              <a:t>” will take them into account while looking for groups of pixels in contact with each other.</a:t>
            </a:r>
            <a:endParaRPr lang="en-US" dirty="0"/>
          </a:p>
        </p:txBody>
      </p:sp>
      <p:sp>
        <p:nvSpPr>
          <p:cNvPr id="41" name="TextBox 40">
            <a:extLst>
              <a:ext uri="{FF2B5EF4-FFF2-40B4-BE49-F238E27FC236}">
                <a16:creationId xmlns:a16="http://schemas.microsoft.com/office/drawing/2014/main" id="{4415E5A9-F31B-4B42-9D9C-E125AA930396}"/>
              </a:ext>
            </a:extLst>
          </p:cNvPr>
          <p:cNvSpPr txBox="1"/>
          <p:nvPr/>
        </p:nvSpPr>
        <p:spPr>
          <a:xfrm>
            <a:off x="2505305" y="5748820"/>
            <a:ext cx="7181390" cy="923330"/>
          </a:xfrm>
          <a:prstGeom prst="rect">
            <a:avLst/>
          </a:prstGeom>
          <a:noFill/>
        </p:spPr>
        <p:txBody>
          <a:bodyPr wrap="square">
            <a:spAutoFit/>
          </a:bodyPr>
          <a:lstStyle/>
          <a:p>
            <a:pPr algn="ctr"/>
            <a:r>
              <a:rPr lang="en-US" b="1" dirty="0"/>
              <a:t>Documentation: </a:t>
            </a:r>
          </a:p>
          <a:p>
            <a:pPr algn="ctr"/>
            <a:r>
              <a:rPr lang="en-US" dirty="0">
                <a:hlinkClick r:id="rId3"/>
              </a:rPr>
              <a:t>https://learnopencv.com/blob-detection-using-opencv-python-c/</a:t>
            </a:r>
            <a:endParaRPr lang="en-US" dirty="0"/>
          </a:p>
          <a:p>
            <a:pPr algn="ctr"/>
            <a:endParaRPr lang="en-US" dirty="0"/>
          </a:p>
        </p:txBody>
      </p:sp>
      <p:pic>
        <p:nvPicPr>
          <p:cNvPr id="2050" name="Picture 2" descr="Test Area, thresholds, circularity, inertia, and convexity">
            <a:extLst>
              <a:ext uri="{FF2B5EF4-FFF2-40B4-BE49-F238E27FC236}">
                <a16:creationId xmlns:a16="http://schemas.microsoft.com/office/drawing/2014/main" id="{EF464B10-975E-BA42-933C-3C57E9CC62A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01411" y="2755692"/>
            <a:ext cx="4299352" cy="2949087"/>
          </a:xfrm>
          <a:prstGeom prst="rect">
            <a:avLst/>
          </a:prstGeom>
          <a:noFill/>
          <a:extLst>
            <a:ext uri="{909E8E84-426E-40DD-AFC4-6F175D3DCCD1}">
              <a14:hiddenFill xmlns:a14="http://schemas.microsoft.com/office/drawing/2010/main">
                <a:solidFill>
                  <a:srgbClr val="FFFFFF"/>
                </a:solidFill>
              </a14:hiddenFill>
            </a:ext>
          </a:extLst>
        </p:spPr>
      </p:pic>
      <p:sp>
        <p:nvSpPr>
          <p:cNvPr id="7" name="Rounded Rectangle 6">
            <a:extLst>
              <a:ext uri="{FF2B5EF4-FFF2-40B4-BE49-F238E27FC236}">
                <a16:creationId xmlns:a16="http://schemas.microsoft.com/office/drawing/2014/main" id="{F8154BAB-0D24-994F-A09D-A48B8B8BCA78}"/>
              </a:ext>
            </a:extLst>
          </p:cNvPr>
          <p:cNvSpPr/>
          <p:nvPr/>
        </p:nvSpPr>
        <p:spPr>
          <a:xfrm>
            <a:off x="6472447" y="2975609"/>
            <a:ext cx="3777137" cy="2411620"/>
          </a:xfrm>
          <a:prstGeom prst="roundRect">
            <a:avLst/>
          </a:prstGeom>
          <a:noFill/>
          <a:ln w="444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900DC8D8-5D8A-4C47-AD32-DFBE552F5C81}"/>
              </a:ext>
            </a:extLst>
          </p:cNvPr>
          <p:cNvSpPr txBox="1"/>
          <p:nvPr/>
        </p:nvSpPr>
        <p:spPr>
          <a:xfrm>
            <a:off x="6707391" y="3143835"/>
            <a:ext cx="3307248" cy="2031325"/>
          </a:xfrm>
          <a:prstGeom prst="rect">
            <a:avLst/>
          </a:prstGeom>
          <a:noFill/>
        </p:spPr>
        <p:txBody>
          <a:bodyPr wrap="square" rtlCol="0">
            <a:spAutoFit/>
          </a:bodyPr>
          <a:lstStyle/>
          <a:p>
            <a:pPr algn="just"/>
            <a:r>
              <a:rPr lang="en-US" dirty="0"/>
              <a:t>It is the job of the user to decide properly the parameters so that the detection matches your previous knowledge of the blob to detect, for instance if the region is big enough or close enough to a circle.</a:t>
            </a:r>
          </a:p>
        </p:txBody>
      </p:sp>
    </p:spTree>
    <p:extLst>
      <p:ext uri="{BB962C8B-B14F-4D97-AF65-F5344CB8AC3E}">
        <p14:creationId xmlns:p14="http://schemas.microsoft.com/office/powerpoint/2010/main" val="3744956661"/>
      </p:ext>
    </p:extLst>
  </p:cSld>
  <p:clrMapOvr>
    <a:masterClrMapping/>
  </p:clrMapOvr>
  <mc:AlternateContent xmlns:mc="http://schemas.openxmlformats.org/markup-compatibility/2006" xmlns:p14="http://schemas.microsoft.com/office/powerpoint/2010/main">
    <mc:Choice Requires="p14">
      <p:transition spd="med" p14:dur="700" advTm="177731">
        <p:fade/>
      </p:transition>
    </mc:Choice>
    <mc:Fallback xmlns="">
      <p:transition spd="med" advTm="177731">
        <p:fade/>
      </p:transition>
    </mc:Fallback>
  </mc:AlternateContent>
  <p:extLst>
    <p:ext uri="{E180D4A7-C9FB-4DFB-919C-405C955672EB}">
      <p14:showEvtLst xmlns:p14="http://schemas.microsoft.com/office/powerpoint/2010/main">
        <p14:playEvt time="0" objId="3"/>
        <p14:stopEvt time="175779" objId="3"/>
      </p14:showEvtLst>
    </p:ext>
  </p:extLs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86AE5C-10A6-C94C-9D95-8E1504BFCC57}"/>
              </a:ext>
            </a:extLst>
          </p:cNvPr>
          <p:cNvSpPr>
            <a:spLocks noGrp="1"/>
          </p:cNvSpPr>
          <p:nvPr>
            <p:ph type="title"/>
          </p:nvPr>
        </p:nvSpPr>
        <p:spPr/>
        <p:txBody>
          <a:bodyPr/>
          <a:lstStyle/>
          <a:p>
            <a:r>
              <a:rPr lang="en-GB" sz="4000" dirty="0">
                <a:ea typeface="+mj-lt"/>
                <a:cs typeface="+mj-lt"/>
              </a:rPr>
              <a:t>OpenCV</a:t>
            </a:r>
            <a:br>
              <a:rPr lang="en-US" sz="4000" dirty="0"/>
            </a:br>
            <a:r>
              <a:rPr lang="en-US" sz="3200" dirty="0"/>
              <a:t>Blob detection in OpenCV</a:t>
            </a:r>
            <a:endParaRPr lang="en-US" dirty="0"/>
          </a:p>
        </p:txBody>
      </p:sp>
      <p:sp>
        <p:nvSpPr>
          <p:cNvPr id="16" name="Content Placeholder 5">
            <a:extLst>
              <a:ext uri="{FF2B5EF4-FFF2-40B4-BE49-F238E27FC236}">
                <a16:creationId xmlns:a16="http://schemas.microsoft.com/office/drawing/2014/main" id="{EECD49D9-5216-AE4B-875E-C205AC3E42DE}"/>
              </a:ext>
            </a:extLst>
          </p:cNvPr>
          <p:cNvSpPr txBox="1">
            <a:spLocks/>
          </p:cNvSpPr>
          <p:nvPr/>
        </p:nvSpPr>
        <p:spPr>
          <a:xfrm>
            <a:off x="838200" y="1825624"/>
            <a:ext cx="10515600" cy="4270375"/>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Font typeface="Arial" panose="020B0604020202020204" pitchFamily="34" charset="0"/>
              <a:buNone/>
            </a:pPr>
            <a:r>
              <a:rPr lang="en-GB" sz="2400" dirty="0"/>
              <a:t>Blob detection is already implement in an OpenCV method, which will analyse a binary image and return the blobs and their characteristics. In order to use it two objects need to be created	</a:t>
            </a:r>
          </a:p>
          <a:p>
            <a:pPr marL="914400" lvl="1" indent="-457200" algn="just">
              <a:buFont typeface="+mj-lt"/>
              <a:buAutoNum type="arabicPeriod"/>
            </a:pPr>
            <a:r>
              <a:rPr lang="en-GB" sz="2000" i="1" dirty="0" err="1"/>
              <a:t>SimpleBlobDetector_Param</a:t>
            </a:r>
            <a:r>
              <a:rPr lang="en-GB" sz="2000" i="1" dirty="0"/>
              <a:t>: </a:t>
            </a:r>
            <a:r>
              <a:rPr lang="en-GB" sz="2000" dirty="0"/>
              <a:t>Is used to configure the criteria that defines a blob, you’ll have to activate each filter (a list was presented in the previous slide) and then set a maximum and minimum value for it. We recommend to focus on using </a:t>
            </a:r>
            <a:r>
              <a:rPr lang="en-GB" sz="2000" i="1" dirty="0"/>
              <a:t>Area</a:t>
            </a:r>
            <a:r>
              <a:rPr lang="en-GB" sz="2000" dirty="0"/>
              <a:t> and </a:t>
            </a:r>
            <a:r>
              <a:rPr lang="en-GB" sz="2000" i="1" dirty="0"/>
              <a:t>Circularity</a:t>
            </a:r>
            <a:r>
              <a:rPr lang="en-GB" sz="2000" dirty="0"/>
              <a:t> for this course. </a:t>
            </a:r>
          </a:p>
          <a:p>
            <a:pPr marL="914400" lvl="1" indent="-457200" algn="just">
              <a:buFont typeface="+mj-lt"/>
              <a:buAutoNum type="arabicPeriod"/>
            </a:pPr>
            <a:r>
              <a:rPr lang="en-GB" sz="2000" i="1" dirty="0" err="1"/>
              <a:t>SimpleBlobDetector_create</a:t>
            </a:r>
            <a:r>
              <a:rPr lang="en-GB" sz="2000" i="1" dirty="0"/>
              <a:t>: </a:t>
            </a:r>
            <a:r>
              <a:rPr lang="en-GB" sz="2000" dirty="0"/>
              <a:t>It creates the object used to detect the blobs</a:t>
            </a:r>
          </a:p>
          <a:p>
            <a:pPr marL="0" indent="0" algn="just">
              <a:buNone/>
            </a:pPr>
            <a:r>
              <a:rPr lang="en-GB" sz="2400" dirty="0"/>
              <a:t>The output of this function is an vector containing information of each of the regions detected in the image</a:t>
            </a:r>
          </a:p>
        </p:txBody>
      </p:sp>
      <p:sp>
        <p:nvSpPr>
          <p:cNvPr id="4" name="TextBox 3">
            <a:extLst>
              <a:ext uri="{FF2B5EF4-FFF2-40B4-BE49-F238E27FC236}">
                <a16:creationId xmlns:a16="http://schemas.microsoft.com/office/drawing/2014/main" id="{84854267-E32D-814D-A8DD-6573EFEE4578}"/>
              </a:ext>
            </a:extLst>
          </p:cNvPr>
          <p:cNvSpPr txBox="1"/>
          <p:nvPr/>
        </p:nvSpPr>
        <p:spPr>
          <a:xfrm>
            <a:off x="2505305" y="5748820"/>
            <a:ext cx="7181390" cy="923330"/>
          </a:xfrm>
          <a:prstGeom prst="rect">
            <a:avLst/>
          </a:prstGeom>
          <a:noFill/>
        </p:spPr>
        <p:txBody>
          <a:bodyPr wrap="square">
            <a:spAutoFit/>
          </a:bodyPr>
          <a:lstStyle/>
          <a:p>
            <a:pPr algn="ctr"/>
            <a:r>
              <a:rPr lang="en-US" b="1" dirty="0"/>
              <a:t>Documentation: </a:t>
            </a:r>
            <a:r>
              <a:rPr lang="en-US" dirty="0">
                <a:hlinkClick r:id="rId3"/>
              </a:rPr>
              <a:t>https://docs.opencv.org/4.x/d0/d7a/classcv_1_1SimpleBlobDetector.html</a:t>
            </a:r>
            <a:endParaRPr lang="en-US" dirty="0"/>
          </a:p>
          <a:p>
            <a:pPr algn="ctr"/>
            <a:endParaRPr lang="en-US" dirty="0"/>
          </a:p>
        </p:txBody>
      </p:sp>
    </p:spTree>
    <p:extLst>
      <p:ext uri="{BB962C8B-B14F-4D97-AF65-F5344CB8AC3E}">
        <p14:creationId xmlns:p14="http://schemas.microsoft.com/office/powerpoint/2010/main" val="3859444671"/>
      </p:ext>
    </p:extLst>
  </p:cSld>
  <p:clrMapOvr>
    <a:masterClrMapping/>
  </p:clrMapOvr>
  <mc:AlternateContent xmlns:mc="http://schemas.openxmlformats.org/markup-compatibility/2006" xmlns:p14="http://schemas.microsoft.com/office/powerpoint/2010/main">
    <mc:Choice Requires="p14">
      <p:transition spd="med" p14:dur="700" advTm="74177">
        <p:fade/>
      </p:transition>
    </mc:Choice>
    <mc:Fallback xmlns="">
      <p:transition spd="med" advTm="74177">
        <p:fade/>
      </p:transition>
    </mc:Fallback>
  </mc:AlternateContent>
  <p:extLst>
    <p:ext uri="{E180D4A7-C9FB-4DFB-919C-405C955672EB}">
      <p14:showEvtLst xmlns:p14="http://schemas.microsoft.com/office/powerpoint/2010/main">
        <p14:playEvt time="0" objId="3"/>
        <p14:stopEvt time="71768" objId="3"/>
      </p14:showEvtLst>
    </p:ext>
  </p:extLs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E04F7-9C34-4248-8B09-4B278D9B6680}"/>
              </a:ext>
            </a:extLst>
          </p:cNvPr>
          <p:cNvSpPr>
            <a:spLocks noGrp="1"/>
          </p:cNvSpPr>
          <p:nvPr>
            <p:ph type="title"/>
          </p:nvPr>
        </p:nvSpPr>
        <p:spPr/>
        <p:txBody>
          <a:bodyPr>
            <a:normAutofit/>
          </a:bodyPr>
          <a:lstStyle/>
          <a:p>
            <a:r>
              <a:rPr lang="en-US" dirty="0"/>
              <a:t>Activity</a:t>
            </a:r>
            <a:br>
              <a:rPr lang="en-US" dirty="0"/>
            </a:br>
            <a:r>
              <a:rPr lang="en-US" sz="3200" dirty="0"/>
              <a:t>Colored blob detection</a:t>
            </a:r>
            <a:endParaRPr lang="en-US" dirty="0"/>
          </a:p>
        </p:txBody>
      </p:sp>
      <p:sp>
        <p:nvSpPr>
          <p:cNvPr id="3" name="Content Placeholder 2">
            <a:extLst>
              <a:ext uri="{FF2B5EF4-FFF2-40B4-BE49-F238E27FC236}">
                <a16:creationId xmlns:a16="http://schemas.microsoft.com/office/drawing/2014/main" id="{ABAE70AE-95EE-1A43-BF64-E46D96109532}"/>
              </a:ext>
            </a:extLst>
          </p:cNvPr>
          <p:cNvSpPr>
            <a:spLocks noGrp="1"/>
          </p:cNvSpPr>
          <p:nvPr>
            <p:ph idx="1"/>
          </p:nvPr>
        </p:nvSpPr>
        <p:spPr/>
        <p:txBody>
          <a:bodyPr>
            <a:normAutofit/>
          </a:bodyPr>
          <a:lstStyle/>
          <a:p>
            <a:pPr marL="0" indent="0">
              <a:buNone/>
            </a:pPr>
            <a:r>
              <a:rPr lang="en-US" sz="2400" dirty="0"/>
              <a:t>Create a ROS node that uses either a live video stream (for example a web cam) or some images. Set up your experiments with colored circles of different sizes and detect them. You will have to detect green and red circles and publish that information into a ROS topic.</a:t>
            </a:r>
          </a:p>
        </p:txBody>
      </p:sp>
      <p:grpSp>
        <p:nvGrpSpPr>
          <p:cNvPr id="6" name="Group 5">
            <a:extLst>
              <a:ext uri="{FF2B5EF4-FFF2-40B4-BE49-F238E27FC236}">
                <a16:creationId xmlns:a16="http://schemas.microsoft.com/office/drawing/2014/main" id="{A592F611-A2E2-AB44-9429-3CAC2691C9E8}"/>
              </a:ext>
            </a:extLst>
          </p:cNvPr>
          <p:cNvGrpSpPr/>
          <p:nvPr/>
        </p:nvGrpSpPr>
        <p:grpSpPr>
          <a:xfrm>
            <a:off x="1075764" y="3210906"/>
            <a:ext cx="10040471" cy="2760557"/>
            <a:chOff x="838198" y="2793078"/>
            <a:chExt cx="10040471" cy="2760557"/>
          </a:xfrm>
        </p:grpSpPr>
        <p:sp>
          <p:nvSpPr>
            <p:cNvPr id="4" name="Rounded Rectangle 3">
              <a:extLst>
                <a:ext uri="{FF2B5EF4-FFF2-40B4-BE49-F238E27FC236}">
                  <a16:creationId xmlns:a16="http://schemas.microsoft.com/office/drawing/2014/main" id="{CF4FB166-BE6F-3A49-980B-AD72FC0444F9}"/>
                </a:ext>
              </a:extLst>
            </p:cNvPr>
            <p:cNvSpPr/>
            <p:nvPr/>
          </p:nvSpPr>
          <p:spPr>
            <a:xfrm>
              <a:off x="838198" y="3248576"/>
              <a:ext cx="10040471" cy="1947240"/>
            </a:xfrm>
            <a:prstGeom prst="roundRect">
              <a:avLst/>
            </a:prstGeom>
            <a:noFill/>
            <a:ln w="444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ADE8DCA1-9D6D-B743-A8A9-9E7D6B9C705D}"/>
                </a:ext>
              </a:extLst>
            </p:cNvPr>
            <p:cNvSpPr txBox="1"/>
            <p:nvPr/>
          </p:nvSpPr>
          <p:spPr>
            <a:xfrm>
              <a:off x="838199" y="2793078"/>
              <a:ext cx="3330389" cy="461665"/>
            </a:xfrm>
            <a:prstGeom prst="rect">
              <a:avLst/>
            </a:prstGeom>
            <a:noFill/>
          </p:spPr>
          <p:txBody>
            <a:bodyPr wrap="square" rtlCol="0">
              <a:spAutoFit/>
            </a:bodyPr>
            <a:lstStyle/>
            <a:p>
              <a:r>
                <a:rPr lang="en-US" sz="2400" dirty="0">
                  <a:solidFill>
                    <a:schemeClr val="accent6"/>
                  </a:solidFill>
                </a:rPr>
                <a:t>Practical  considerations</a:t>
              </a:r>
            </a:p>
          </p:txBody>
        </p:sp>
        <p:sp>
          <p:nvSpPr>
            <p:cNvPr id="7" name="Content Placeholder 2">
              <a:extLst>
                <a:ext uri="{FF2B5EF4-FFF2-40B4-BE49-F238E27FC236}">
                  <a16:creationId xmlns:a16="http://schemas.microsoft.com/office/drawing/2014/main" id="{ACD91F87-03E4-1340-9AD8-45EA20D98CB0}"/>
                </a:ext>
              </a:extLst>
            </p:cNvPr>
            <p:cNvSpPr txBox="1">
              <a:spLocks/>
            </p:cNvSpPr>
            <p:nvPr/>
          </p:nvSpPr>
          <p:spPr>
            <a:xfrm>
              <a:off x="970429" y="3417833"/>
              <a:ext cx="9693089" cy="213580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lgn="just">
                <a:buFont typeface="+mj-lt"/>
                <a:buAutoNum type="arabicPeriod"/>
              </a:pPr>
              <a:r>
                <a:rPr lang="en-US" sz="2000" dirty="0"/>
                <a:t>OpenCV Requires a specific format to work properly, use the package ”</a:t>
              </a:r>
              <a:r>
                <a:rPr lang="en-US" sz="2000" dirty="0" err="1"/>
                <a:t>cv_bridge</a:t>
              </a:r>
              <a:r>
                <a:rPr lang="en-US" sz="2000" dirty="0"/>
                <a:t>” to reformat them properly</a:t>
              </a:r>
            </a:p>
            <a:p>
              <a:pPr marL="457200" indent="-457200" algn="just">
                <a:buFont typeface="+mj-lt"/>
                <a:buAutoNum type="arabicPeriod"/>
              </a:pPr>
              <a:r>
                <a:rPr lang="en-US" sz="2000" dirty="0"/>
                <a:t>Use color filtering to remove noise and shapes that you don’t want to consider as part of the solution</a:t>
              </a:r>
            </a:p>
            <a:p>
              <a:pPr marL="457200" indent="-457200" algn="just">
                <a:buFont typeface="+mj-lt"/>
                <a:buAutoNum type="arabicPeriod"/>
              </a:pPr>
              <a:r>
                <a:rPr lang="en-US" sz="2000" dirty="0"/>
                <a:t>Try your code with different lighting conditions and make it robust to small variations</a:t>
              </a:r>
            </a:p>
          </p:txBody>
        </p:sp>
      </p:grpSp>
    </p:spTree>
    <p:extLst>
      <p:ext uri="{BB962C8B-B14F-4D97-AF65-F5344CB8AC3E}">
        <p14:creationId xmlns:p14="http://schemas.microsoft.com/office/powerpoint/2010/main" val="3559436108"/>
      </p:ext>
    </p:extLst>
  </p:cSld>
  <p:clrMapOvr>
    <a:masterClrMapping/>
  </p:clrMapOvr>
  <mc:AlternateContent xmlns:mc="http://schemas.openxmlformats.org/markup-compatibility/2006" xmlns:p14="http://schemas.microsoft.com/office/powerpoint/2010/main">
    <mc:Choice Requires="p14">
      <p:transition spd="med" p14:dur="700" advTm="91136">
        <p:fade/>
      </p:transition>
    </mc:Choice>
    <mc:Fallback xmlns="">
      <p:transition spd="med" advTm="91136">
        <p:fade/>
      </p:transition>
    </mc:Fallback>
  </mc:AlternateContent>
  <p:extLst>
    <p:ext uri="{E180D4A7-C9FB-4DFB-919C-405C955672EB}">
      <p14:showEvtLst xmlns:p14="http://schemas.microsoft.com/office/powerpoint/2010/main">
        <p14:playEvt time="0" objId="8"/>
        <p14:stopEvt time="88040" objId="8"/>
      </p14:showEvtLst>
    </p:ext>
  </p:extLs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DEF1F0A6-DB50-481F-AB35-814264F9FD87}"/>
              </a:ext>
            </a:extLst>
          </p:cNvPr>
          <p:cNvSpPr txBox="1">
            <a:spLocks/>
          </p:cNvSpPr>
          <p:nvPr/>
        </p:nvSpPr>
        <p:spPr>
          <a:xfrm>
            <a:off x="1597152" y="365125"/>
            <a:ext cx="765657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a:t>The Jetson Nano 2GB</a:t>
            </a:r>
            <a:endParaRPr lang="en-GB" dirty="0"/>
          </a:p>
        </p:txBody>
      </p:sp>
      <p:pic>
        <p:nvPicPr>
          <p:cNvPr id="9" name="Picture 2" descr="NVIDIA Jetson Nano Developer Kit | NVIDIA Developer">
            <a:extLst>
              <a:ext uri="{FF2B5EF4-FFF2-40B4-BE49-F238E27FC236}">
                <a16:creationId xmlns:a16="http://schemas.microsoft.com/office/drawing/2014/main" id="{8C0D047C-282F-426C-B59E-7B616EEA78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04889" y="1825625"/>
            <a:ext cx="4649827" cy="3793626"/>
          </a:xfrm>
          <a:prstGeom prst="rect">
            <a:avLst/>
          </a:prstGeom>
          <a:noFill/>
          <a:extLst>
            <a:ext uri="{909E8E84-426E-40DD-AFC4-6F175D3DCCD1}">
              <a14:hiddenFill xmlns:a14="http://schemas.microsoft.com/office/drawing/2010/main">
                <a:solidFill>
                  <a:srgbClr val="FFFFFF"/>
                </a:solidFill>
              </a14:hiddenFill>
            </a:ext>
          </a:extLst>
        </p:spPr>
      </p:pic>
      <p:sp>
        <p:nvSpPr>
          <p:cNvPr id="10" name="Content Placeholder 2">
            <a:extLst>
              <a:ext uri="{FF2B5EF4-FFF2-40B4-BE49-F238E27FC236}">
                <a16:creationId xmlns:a16="http://schemas.microsoft.com/office/drawing/2014/main" id="{AC1DD1D2-E7AA-431C-BBB7-B03C5333FCE3}"/>
              </a:ext>
            </a:extLst>
          </p:cNvPr>
          <p:cNvSpPr>
            <a:spLocks noGrp="1"/>
          </p:cNvSpPr>
          <p:nvPr>
            <p:ph idx="1"/>
          </p:nvPr>
        </p:nvSpPr>
        <p:spPr>
          <a:xfrm>
            <a:off x="838200" y="1825625"/>
            <a:ext cx="10515600" cy="4351338"/>
          </a:xfrm>
        </p:spPr>
        <p:txBody>
          <a:bodyPr/>
          <a:lstStyle/>
          <a:p>
            <a:r>
              <a:rPr lang="en-GB" dirty="0"/>
              <a:t>128-core NVIDA Maxwell GPU</a:t>
            </a:r>
          </a:p>
          <a:p>
            <a:r>
              <a:rPr lang="en-GB" dirty="0"/>
              <a:t>1.43 GHz Quad-core ARM A57 CPU</a:t>
            </a:r>
          </a:p>
          <a:p>
            <a:r>
              <a:rPr lang="en-GB" dirty="0"/>
              <a:t>2 GB of 64-bit LPDDR4 Memory</a:t>
            </a:r>
          </a:p>
          <a:p>
            <a:r>
              <a:rPr lang="en-GB" dirty="0"/>
              <a:t>SD card for storage</a:t>
            </a:r>
          </a:p>
          <a:p>
            <a:r>
              <a:rPr lang="en-GB" dirty="0"/>
              <a:t>Ethernet &amp; </a:t>
            </a:r>
            <a:r>
              <a:rPr lang="en-GB" dirty="0" err="1"/>
              <a:t>WiFi</a:t>
            </a:r>
            <a:endParaRPr lang="en-GB" dirty="0"/>
          </a:p>
          <a:p>
            <a:r>
              <a:rPr lang="en-GB" dirty="0"/>
              <a:t>CSI-2 Connector for Camera</a:t>
            </a:r>
          </a:p>
          <a:p>
            <a:r>
              <a:rPr lang="en-GB" dirty="0"/>
              <a:t>Runs a modified version of Ubuntu 18.04</a:t>
            </a:r>
          </a:p>
        </p:txBody>
      </p:sp>
    </p:spTree>
    <p:custDataLst>
      <p:tags r:id="rId1"/>
    </p:custDataLst>
    <p:extLst>
      <p:ext uri="{BB962C8B-B14F-4D97-AF65-F5344CB8AC3E}">
        <p14:creationId xmlns:p14="http://schemas.microsoft.com/office/powerpoint/2010/main" val="3812756805"/>
      </p:ext>
    </p:extLst>
  </p:cSld>
  <p:clrMapOvr>
    <a:masterClrMapping/>
  </p:clrMapOvr>
  <mc:AlternateContent xmlns:mc="http://schemas.openxmlformats.org/markup-compatibility/2006" xmlns:p14="http://schemas.microsoft.com/office/powerpoint/2010/main">
    <mc:Choice Requires="p14">
      <p:transition spd="med" p14:dur="700" advTm="64107">
        <p:fade/>
      </p:transition>
    </mc:Choice>
    <mc:Fallback xmlns="">
      <p:transition spd="med" advTm="64107">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xEl>
                                              <p:pRg st="1" end="1"/>
                                            </p:txEl>
                                          </p:spTgt>
                                        </p:tgtEl>
                                        <p:attrNameLst>
                                          <p:attrName>style.visibility</p:attrName>
                                        </p:attrNameLst>
                                      </p:cBhvr>
                                      <p:to>
                                        <p:strVal val="visible"/>
                                      </p:to>
                                    </p:set>
                                    <p:animEffect transition="in" filter="fade">
                                      <p:cBhvr>
                                        <p:cTn id="12" dur="500"/>
                                        <p:tgtEl>
                                          <p:spTgt spid="1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xEl>
                                              <p:pRg st="2" end="2"/>
                                            </p:txEl>
                                          </p:spTgt>
                                        </p:tgtEl>
                                        <p:attrNameLst>
                                          <p:attrName>style.visibility</p:attrName>
                                        </p:attrNameLst>
                                      </p:cBhvr>
                                      <p:to>
                                        <p:strVal val="visible"/>
                                      </p:to>
                                    </p:set>
                                    <p:animEffect transition="in" filter="fade">
                                      <p:cBhvr>
                                        <p:cTn id="17" dur="500"/>
                                        <p:tgtEl>
                                          <p:spTgt spid="1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
                                            <p:txEl>
                                              <p:pRg st="3" end="3"/>
                                            </p:txEl>
                                          </p:spTgt>
                                        </p:tgtEl>
                                        <p:attrNameLst>
                                          <p:attrName>style.visibility</p:attrName>
                                        </p:attrNameLst>
                                      </p:cBhvr>
                                      <p:to>
                                        <p:strVal val="visible"/>
                                      </p:to>
                                    </p:set>
                                    <p:animEffect transition="in" filter="fade">
                                      <p:cBhvr>
                                        <p:cTn id="22" dur="500"/>
                                        <p:tgtEl>
                                          <p:spTgt spid="10">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0">
                                            <p:txEl>
                                              <p:pRg st="4" end="4"/>
                                            </p:txEl>
                                          </p:spTgt>
                                        </p:tgtEl>
                                        <p:attrNameLst>
                                          <p:attrName>style.visibility</p:attrName>
                                        </p:attrNameLst>
                                      </p:cBhvr>
                                      <p:to>
                                        <p:strVal val="visible"/>
                                      </p:to>
                                    </p:set>
                                    <p:animEffect transition="in" filter="fade">
                                      <p:cBhvr>
                                        <p:cTn id="27" dur="500"/>
                                        <p:tgtEl>
                                          <p:spTgt spid="10">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0">
                                            <p:txEl>
                                              <p:pRg st="5" end="5"/>
                                            </p:txEl>
                                          </p:spTgt>
                                        </p:tgtEl>
                                        <p:attrNameLst>
                                          <p:attrName>style.visibility</p:attrName>
                                        </p:attrNameLst>
                                      </p:cBhvr>
                                      <p:to>
                                        <p:strVal val="visible"/>
                                      </p:to>
                                    </p:set>
                                    <p:animEffect transition="in" filter="fade">
                                      <p:cBhvr>
                                        <p:cTn id="32" dur="500"/>
                                        <p:tgtEl>
                                          <p:spTgt spid="10">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0">
                                            <p:txEl>
                                              <p:pRg st="6" end="6"/>
                                            </p:txEl>
                                          </p:spTgt>
                                        </p:tgtEl>
                                        <p:attrNameLst>
                                          <p:attrName>style.visibility</p:attrName>
                                        </p:attrNameLst>
                                      </p:cBhvr>
                                      <p:to>
                                        <p:strVal val="visible"/>
                                      </p:to>
                                    </p:set>
                                    <p:animEffect transition="in" filter="fade">
                                      <p:cBhvr>
                                        <p:cTn id="37" dur="500"/>
                                        <p:tgtEl>
                                          <p:spTgt spid="10">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extLst>
    <p:ext uri="{E180D4A7-C9FB-4DFB-919C-405C955672EB}">
      <p14:showEvtLst xmlns:p14="http://schemas.microsoft.com/office/powerpoint/2010/main">
        <p14:playEvt time="0" objId="2"/>
        <p14:stopEvt time="62466" objId="2"/>
      </p14:showEvtLst>
    </p:ext>
  </p:extLs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8C9B108-9B1D-437D-8F17-25DF6B4666FF}"/>
              </a:ext>
            </a:extLst>
          </p:cNvPr>
          <p:cNvSpPr>
            <a:spLocks noGrp="1"/>
          </p:cNvSpPr>
          <p:nvPr>
            <p:ph type="title"/>
          </p:nvPr>
        </p:nvSpPr>
        <p:spPr>
          <a:xfrm>
            <a:off x="1597152" y="365125"/>
            <a:ext cx="7656576" cy="1325563"/>
          </a:xfrm>
        </p:spPr>
        <p:txBody>
          <a:bodyPr/>
          <a:lstStyle/>
          <a:p>
            <a:r>
              <a:rPr lang="en-US" dirty="0"/>
              <a:t>The Jetson vs The Hacker Board</a:t>
            </a:r>
          </a:p>
        </p:txBody>
      </p:sp>
      <p:pic>
        <p:nvPicPr>
          <p:cNvPr id="10" name="Picture 2">
            <a:extLst>
              <a:ext uri="{FF2B5EF4-FFF2-40B4-BE49-F238E27FC236}">
                <a16:creationId xmlns:a16="http://schemas.microsoft.com/office/drawing/2014/main" id="{538860BC-2234-46E4-B0BB-FA6A75D454E2}"/>
              </a:ext>
            </a:extLst>
          </p:cNvPr>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3920331" y="1793101"/>
            <a:ext cx="4351338" cy="4351338"/>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E56722B7-765F-4D2A-AD2F-CCC6D25A6C1D}"/>
              </a:ext>
            </a:extLst>
          </p:cNvPr>
          <p:cNvSpPr txBox="1"/>
          <p:nvPr/>
        </p:nvSpPr>
        <p:spPr>
          <a:xfrm>
            <a:off x="468177" y="2947262"/>
            <a:ext cx="3145536" cy="1200329"/>
          </a:xfrm>
          <a:prstGeom prst="rect">
            <a:avLst/>
          </a:prstGeom>
          <a:noFill/>
        </p:spPr>
        <p:txBody>
          <a:bodyPr wrap="square" rtlCol="0">
            <a:spAutoFit/>
          </a:bodyPr>
          <a:lstStyle/>
          <a:p>
            <a:pPr marL="285750" indent="-285750">
              <a:buFont typeface="Arial" panose="020B0604020202020204" pitchFamily="34" charset="0"/>
              <a:buChar char="•"/>
            </a:pPr>
            <a:r>
              <a:rPr lang="en-GB" dirty="0"/>
              <a:t>Low processing power</a:t>
            </a:r>
          </a:p>
          <a:p>
            <a:pPr marL="285750" indent="-285750">
              <a:buFont typeface="Arial" panose="020B0604020202020204" pitchFamily="34" charset="0"/>
              <a:buChar char="•"/>
            </a:pPr>
            <a:r>
              <a:rPr lang="en-GB" dirty="0"/>
              <a:t>Real-time operating system</a:t>
            </a:r>
          </a:p>
          <a:p>
            <a:pPr marL="285750" indent="-285750">
              <a:buFont typeface="Arial" panose="020B0604020202020204" pitchFamily="34" charset="0"/>
              <a:buChar char="•"/>
            </a:pPr>
            <a:r>
              <a:rPr lang="en-GB" dirty="0"/>
              <a:t>Good for simple, fast, time-sensitive tasks</a:t>
            </a:r>
          </a:p>
        </p:txBody>
      </p:sp>
      <p:sp>
        <p:nvSpPr>
          <p:cNvPr id="13" name="TextBox 12">
            <a:extLst>
              <a:ext uri="{FF2B5EF4-FFF2-40B4-BE49-F238E27FC236}">
                <a16:creationId xmlns:a16="http://schemas.microsoft.com/office/drawing/2014/main" id="{B9814F39-81A9-4497-AEB7-42C2E1426FFD}"/>
              </a:ext>
            </a:extLst>
          </p:cNvPr>
          <p:cNvSpPr txBox="1"/>
          <p:nvPr/>
        </p:nvSpPr>
        <p:spPr>
          <a:xfrm>
            <a:off x="8578287" y="2670263"/>
            <a:ext cx="3512515" cy="1754326"/>
          </a:xfrm>
          <a:prstGeom prst="rect">
            <a:avLst/>
          </a:prstGeom>
          <a:noFill/>
        </p:spPr>
        <p:txBody>
          <a:bodyPr wrap="square" rtlCol="0">
            <a:spAutoFit/>
          </a:bodyPr>
          <a:lstStyle/>
          <a:p>
            <a:pPr marL="285750" indent="-285750">
              <a:buFont typeface="Arial" panose="020B0604020202020204" pitchFamily="34" charset="0"/>
              <a:buChar char="•"/>
            </a:pPr>
            <a:r>
              <a:rPr lang="en-GB" dirty="0"/>
              <a:t>Higher processing power</a:t>
            </a:r>
          </a:p>
          <a:p>
            <a:pPr marL="285750" indent="-285750">
              <a:buFont typeface="Arial" panose="020B0604020202020204" pitchFamily="34" charset="0"/>
              <a:buChar char="•"/>
            </a:pPr>
            <a:r>
              <a:rPr lang="en-GB" dirty="0"/>
              <a:t>Time-sharing operating system</a:t>
            </a:r>
          </a:p>
          <a:p>
            <a:pPr marL="285750" indent="-285750">
              <a:buFont typeface="Arial" panose="020B0604020202020204" pitchFamily="34" charset="0"/>
              <a:buChar char="•"/>
            </a:pPr>
            <a:r>
              <a:rPr lang="en-GB" dirty="0"/>
              <a:t>Good for more complex, slower tasks</a:t>
            </a:r>
          </a:p>
          <a:p>
            <a:pPr marL="285750" indent="-285750">
              <a:buFont typeface="Arial" panose="020B0604020202020204" pitchFamily="34" charset="0"/>
              <a:buChar char="•"/>
            </a:pPr>
            <a:r>
              <a:rPr lang="en-GB" dirty="0"/>
              <a:t>Specially designed by </a:t>
            </a:r>
            <a:r>
              <a:rPr lang="en-GB" dirty="0" err="1"/>
              <a:t>nvidia</a:t>
            </a:r>
            <a:r>
              <a:rPr lang="en-GB" dirty="0"/>
              <a:t> for AI</a:t>
            </a:r>
          </a:p>
        </p:txBody>
      </p:sp>
      <p:sp>
        <p:nvSpPr>
          <p:cNvPr id="14" name="Oval 13">
            <a:extLst>
              <a:ext uri="{FF2B5EF4-FFF2-40B4-BE49-F238E27FC236}">
                <a16:creationId xmlns:a16="http://schemas.microsoft.com/office/drawing/2014/main" id="{2D4EF7D6-5C98-47E0-A7AD-0A45EDF64DE8}"/>
              </a:ext>
            </a:extLst>
          </p:cNvPr>
          <p:cNvSpPr/>
          <p:nvPr/>
        </p:nvSpPr>
        <p:spPr>
          <a:xfrm>
            <a:off x="260795" y="2670263"/>
            <a:ext cx="3425158" cy="1652454"/>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Oval 14">
            <a:extLst>
              <a:ext uri="{FF2B5EF4-FFF2-40B4-BE49-F238E27FC236}">
                <a16:creationId xmlns:a16="http://schemas.microsoft.com/office/drawing/2014/main" id="{A72B4955-FA5B-4F81-92AD-55F7775103FA}"/>
              </a:ext>
            </a:extLst>
          </p:cNvPr>
          <p:cNvSpPr/>
          <p:nvPr/>
        </p:nvSpPr>
        <p:spPr>
          <a:xfrm>
            <a:off x="8330906" y="2274491"/>
            <a:ext cx="3710277" cy="2443998"/>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7" name="Straight Arrow Connector 16">
            <a:extLst>
              <a:ext uri="{FF2B5EF4-FFF2-40B4-BE49-F238E27FC236}">
                <a16:creationId xmlns:a16="http://schemas.microsoft.com/office/drawing/2014/main" id="{BAA10A9E-B533-468C-9DB2-765FE0448235}"/>
              </a:ext>
            </a:extLst>
          </p:cNvPr>
          <p:cNvCxnSpPr>
            <a:stCxn id="14" idx="6"/>
          </p:cNvCxnSpPr>
          <p:nvPr/>
        </p:nvCxnSpPr>
        <p:spPr>
          <a:xfrm>
            <a:off x="3685953" y="3496490"/>
            <a:ext cx="1793359" cy="154022"/>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E77378EE-970C-4833-813A-61B2672F01DA}"/>
              </a:ext>
            </a:extLst>
          </p:cNvPr>
          <p:cNvCxnSpPr>
            <a:cxnSpLocks/>
            <a:stCxn id="15" idx="2"/>
          </p:cNvCxnSpPr>
          <p:nvPr/>
        </p:nvCxnSpPr>
        <p:spPr>
          <a:xfrm flipH="1" flipV="1">
            <a:off x="7429265" y="3232298"/>
            <a:ext cx="901641" cy="264192"/>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620513283"/>
      </p:ext>
    </p:extLst>
  </p:cSld>
  <p:clrMapOvr>
    <a:masterClrMapping/>
  </p:clrMapOvr>
  <mc:AlternateContent xmlns:mc="http://schemas.openxmlformats.org/markup-compatibility/2006" xmlns:p14="http://schemas.microsoft.com/office/powerpoint/2010/main">
    <mc:Choice Requires="p14">
      <p:transition spd="med" p14:dur="700" advTm="142980">
        <p:fade/>
      </p:transition>
    </mc:Choice>
    <mc:Fallback xmlns="">
      <p:transition spd="med" advTm="14298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wipe(left)">
                                      <p:cBhvr>
                                        <p:cTn id="11" dur="500"/>
                                        <p:tgtEl>
                                          <p:spTgt spid="17"/>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500"/>
                                        <p:tgtEl>
                                          <p:spTgt spid="15"/>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2" fill="hold" nodeType="click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wipe(right)">
                                      <p:cBhvr>
                                        <p:cTn id="26" dur="500"/>
                                        <p:tgtEl>
                                          <p:spTgt spid="18"/>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animBg="1"/>
      <p:bldP spid="15" grpId="0" animBg="1"/>
    </p:bldLst>
  </p:timing>
  <p:extLst>
    <p:ext uri="{E180D4A7-C9FB-4DFB-919C-405C955672EB}">
      <p14:showEvtLst xmlns:p14="http://schemas.microsoft.com/office/powerpoint/2010/main">
        <p14:playEvt time="0" objId="2"/>
        <p14:stopEvt time="140139" objId="2"/>
      </p14:showEvtLst>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EF57D-A597-4EBA-90A1-E44C45C7BEE9}"/>
              </a:ext>
            </a:extLst>
          </p:cNvPr>
          <p:cNvSpPr>
            <a:spLocks noGrp="1"/>
          </p:cNvSpPr>
          <p:nvPr>
            <p:ph type="title"/>
          </p:nvPr>
        </p:nvSpPr>
        <p:spPr/>
        <p:txBody>
          <a:bodyPr/>
          <a:lstStyle/>
          <a:p>
            <a:r>
              <a:rPr lang="en-GB" dirty="0"/>
              <a:t>OpenCV</a:t>
            </a:r>
          </a:p>
        </p:txBody>
      </p:sp>
      <p:sp>
        <p:nvSpPr>
          <p:cNvPr id="3" name="Content Placeholder 2">
            <a:extLst>
              <a:ext uri="{FF2B5EF4-FFF2-40B4-BE49-F238E27FC236}">
                <a16:creationId xmlns:a16="http://schemas.microsoft.com/office/drawing/2014/main" id="{596A56D7-EF57-4BBA-8DF1-C48BE15ED7D5}"/>
              </a:ext>
            </a:extLst>
          </p:cNvPr>
          <p:cNvSpPr>
            <a:spLocks noGrp="1"/>
          </p:cNvSpPr>
          <p:nvPr>
            <p:ph idx="1"/>
          </p:nvPr>
        </p:nvSpPr>
        <p:spPr>
          <a:xfrm>
            <a:off x="838200" y="1825625"/>
            <a:ext cx="7815682" cy="4351338"/>
          </a:xfrm>
        </p:spPr>
        <p:txBody>
          <a:bodyPr/>
          <a:lstStyle/>
          <a:p>
            <a:r>
              <a:rPr lang="en-GB" dirty="0"/>
              <a:t>Open Source Computer Vision Library</a:t>
            </a:r>
          </a:p>
          <a:p>
            <a:r>
              <a:rPr lang="en-GB" dirty="0"/>
              <a:t>Cross-platform, free to use</a:t>
            </a:r>
          </a:p>
          <a:p>
            <a:r>
              <a:rPr lang="en-GB" dirty="0"/>
              <a:t>Originally developed by Intel</a:t>
            </a:r>
          </a:p>
          <a:p>
            <a:r>
              <a:rPr lang="en-GB" dirty="0"/>
              <a:t>Aimed at real-time computer vision</a:t>
            </a:r>
          </a:p>
          <a:p>
            <a:r>
              <a:rPr lang="en-GB" dirty="0"/>
              <a:t>Contains a wealth of functions and routines for the real-time processing and analysis of images</a:t>
            </a:r>
          </a:p>
        </p:txBody>
      </p:sp>
      <p:pic>
        <p:nvPicPr>
          <p:cNvPr id="1026" name="Picture 2">
            <a:extLst>
              <a:ext uri="{FF2B5EF4-FFF2-40B4-BE49-F238E27FC236}">
                <a16:creationId xmlns:a16="http://schemas.microsoft.com/office/drawing/2014/main" id="{02096373-F0FD-48D3-BA0A-41AB14C072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87295" y="2004365"/>
            <a:ext cx="2908215" cy="3584448"/>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3479292346"/>
      </p:ext>
    </p:extLst>
  </p:cSld>
  <p:clrMapOvr>
    <a:masterClrMapping/>
  </p:clrMapOvr>
  <mc:AlternateContent xmlns:mc="http://schemas.openxmlformats.org/markup-compatibility/2006" xmlns:p14="http://schemas.microsoft.com/office/powerpoint/2010/main">
    <mc:Choice Requires="p14">
      <p:transition spd="med" p14:dur="700" advTm="50585">
        <p:fade/>
      </p:transition>
    </mc:Choice>
    <mc:Fallback xmlns="">
      <p:transition spd="med" advTm="50585">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extLst>
    <p:ext uri="{E180D4A7-C9FB-4DFB-919C-405C955672EB}">
      <p14:showEvtLst xmlns:p14="http://schemas.microsoft.com/office/powerpoint/2010/main">
        <p14:playEvt time="0" objId="4"/>
        <p14:stopEvt time="48206" objId="4"/>
      </p14:showEvtLst>
    </p:ext>
  </p:extLs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3345AE-249C-447D-853D-EC8D662E2C03}"/>
              </a:ext>
            </a:extLst>
          </p:cNvPr>
          <p:cNvSpPr>
            <a:spLocks noGrp="1"/>
          </p:cNvSpPr>
          <p:nvPr>
            <p:ph type="title"/>
          </p:nvPr>
        </p:nvSpPr>
        <p:spPr/>
        <p:txBody>
          <a:bodyPr/>
          <a:lstStyle/>
          <a:p>
            <a:r>
              <a:rPr lang="en-GB" dirty="0"/>
              <a:t>Interfacing with ROS</a:t>
            </a:r>
          </a:p>
        </p:txBody>
      </p:sp>
      <p:sp>
        <p:nvSpPr>
          <p:cNvPr id="3" name="Content Placeholder 2">
            <a:extLst>
              <a:ext uri="{FF2B5EF4-FFF2-40B4-BE49-F238E27FC236}">
                <a16:creationId xmlns:a16="http://schemas.microsoft.com/office/drawing/2014/main" id="{3BC2B93B-5D93-44B9-8B6C-8692ACD4DDBF}"/>
              </a:ext>
            </a:extLst>
          </p:cNvPr>
          <p:cNvSpPr>
            <a:spLocks noGrp="1"/>
          </p:cNvSpPr>
          <p:nvPr>
            <p:ph idx="1"/>
          </p:nvPr>
        </p:nvSpPr>
        <p:spPr/>
        <p:txBody>
          <a:bodyPr>
            <a:normAutofit lnSpcReduction="10000"/>
          </a:bodyPr>
          <a:lstStyle/>
          <a:p>
            <a:r>
              <a:rPr lang="en-GB" dirty="0"/>
              <a:t>OpenCV comes preinstalled on the Jetson </a:t>
            </a:r>
          </a:p>
          <a:p>
            <a:r>
              <a:rPr lang="en-GB" dirty="0"/>
              <a:t>ROS uses a package called CV Bridge to interface with OpenCV:</a:t>
            </a:r>
          </a:p>
          <a:p>
            <a:pPr lvl="1"/>
            <a:r>
              <a:rPr lang="en-GB" dirty="0" err="1">
                <a:latin typeface="Courier New" panose="02070309020205020404" pitchFamily="49" charset="0"/>
                <a:cs typeface="Courier New" panose="02070309020205020404" pitchFamily="49" charset="0"/>
              </a:rPr>
              <a:t>sudo</a:t>
            </a:r>
            <a:r>
              <a:rPr lang="en-GB" dirty="0">
                <a:latin typeface="Courier New" panose="02070309020205020404" pitchFamily="49" charset="0"/>
                <a:cs typeface="Courier New" panose="02070309020205020404" pitchFamily="49" charset="0"/>
              </a:rPr>
              <a:t> apt install </a:t>
            </a:r>
            <a:r>
              <a:rPr lang="en-GB" dirty="0" err="1">
                <a:latin typeface="Courier New" panose="02070309020205020404" pitchFamily="49" charset="0"/>
                <a:cs typeface="Courier New" panose="02070309020205020404" pitchFamily="49" charset="0"/>
              </a:rPr>
              <a:t>ros</a:t>
            </a:r>
            <a:r>
              <a:rPr lang="en-GB" dirty="0">
                <a:latin typeface="Courier New" panose="02070309020205020404" pitchFamily="49" charset="0"/>
                <a:cs typeface="Courier New" panose="02070309020205020404" pitchFamily="49" charset="0"/>
              </a:rPr>
              <a:t>-melodic-cv-bridge</a:t>
            </a:r>
          </a:p>
          <a:p>
            <a:r>
              <a:rPr lang="en-GB" dirty="0"/>
              <a:t>To enable OpenCV in the ROS environment on the Jetson, add the following to the CMakeLists.txt in the package where OpenCV is required:</a:t>
            </a:r>
          </a:p>
          <a:p>
            <a:pPr lvl="1"/>
            <a:r>
              <a:rPr lang="en-US" b="0" i="0" dirty="0">
                <a:effectLst/>
                <a:latin typeface="Courier New" panose="02070309020205020404" pitchFamily="49" charset="0"/>
                <a:cs typeface="Courier New" panose="02070309020205020404" pitchFamily="49" charset="0"/>
              </a:rPr>
              <a:t>set(</a:t>
            </a:r>
            <a:r>
              <a:rPr lang="en-US" b="0" i="0" dirty="0" err="1">
                <a:effectLst/>
                <a:latin typeface="Courier New" panose="02070309020205020404" pitchFamily="49" charset="0"/>
                <a:cs typeface="Courier New" panose="02070309020205020404" pitchFamily="49" charset="0"/>
              </a:rPr>
              <a:t>OpenCV_DIR</a:t>
            </a:r>
            <a:r>
              <a:rPr lang="en-US" b="0" i="0" dirty="0">
                <a:effectLst/>
                <a:latin typeface="Courier New" panose="02070309020205020404" pitchFamily="49" charset="0"/>
                <a:cs typeface="Courier New" panose="02070309020205020404" pitchFamily="49" charset="0"/>
              </a:rPr>
              <a:t> /</a:t>
            </a:r>
            <a:r>
              <a:rPr lang="en-US" b="0" i="0" dirty="0" err="1">
                <a:effectLst/>
                <a:latin typeface="Courier New" panose="02070309020205020404" pitchFamily="49" charset="0"/>
                <a:cs typeface="Courier New" panose="02070309020205020404" pitchFamily="49" charset="0"/>
              </a:rPr>
              <a:t>usr</a:t>
            </a:r>
            <a:r>
              <a:rPr lang="en-US" b="0" i="0" dirty="0">
                <a:effectLst/>
                <a:latin typeface="Courier New" panose="02070309020205020404" pitchFamily="49" charset="0"/>
                <a:cs typeface="Courier New" panose="02070309020205020404" pitchFamily="49" charset="0"/>
              </a:rPr>
              <a:t>/share/OpenCV)</a:t>
            </a:r>
          </a:p>
          <a:p>
            <a:pPr lvl="1"/>
            <a:r>
              <a:rPr lang="en-US" b="0" i="0" dirty="0" err="1">
                <a:effectLst/>
                <a:latin typeface="Courier New" panose="02070309020205020404" pitchFamily="49" charset="0"/>
                <a:cs typeface="Courier New" panose="02070309020205020404" pitchFamily="49" charset="0"/>
              </a:rPr>
              <a:t>find_package</a:t>
            </a:r>
            <a:r>
              <a:rPr lang="en-US" b="0" i="0" dirty="0">
                <a:effectLst/>
                <a:latin typeface="Courier New" panose="02070309020205020404" pitchFamily="49" charset="0"/>
                <a:cs typeface="Courier New" panose="02070309020205020404" pitchFamily="49" charset="0"/>
              </a:rPr>
              <a:t>(catkin REQUIRED COMPONENTS(OpenCV)</a:t>
            </a:r>
          </a:p>
          <a:p>
            <a:r>
              <a:rPr lang="en-GB" dirty="0"/>
              <a:t>Once this line is added, OpenCV methods can be imported into python using:</a:t>
            </a:r>
          </a:p>
          <a:p>
            <a:pPr lvl="1"/>
            <a:r>
              <a:rPr lang="en-GB" dirty="0">
                <a:latin typeface="Courier New" panose="02070309020205020404" pitchFamily="49" charset="0"/>
                <a:cs typeface="Courier New" panose="02070309020205020404" pitchFamily="49" charset="0"/>
              </a:rPr>
              <a:t>import cv2</a:t>
            </a:r>
          </a:p>
          <a:p>
            <a:endParaRPr lang="en-GB" dirty="0">
              <a:latin typeface="Courier New" panose="02070309020205020404" pitchFamily="49" charset="0"/>
              <a:cs typeface="Courier New" panose="02070309020205020404" pitchFamily="49" charset="0"/>
            </a:endParaRPr>
          </a:p>
        </p:txBody>
      </p:sp>
    </p:spTree>
    <p:custDataLst>
      <p:tags r:id="rId1"/>
    </p:custDataLst>
    <p:extLst>
      <p:ext uri="{BB962C8B-B14F-4D97-AF65-F5344CB8AC3E}">
        <p14:creationId xmlns:p14="http://schemas.microsoft.com/office/powerpoint/2010/main" val="1506957578"/>
      </p:ext>
    </p:extLst>
  </p:cSld>
  <p:clrMapOvr>
    <a:masterClrMapping/>
  </p:clrMapOvr>
  <mc:AlternateContent xmlns:mc="http://schemas.openxmlformats.org/markup-compatibility/2006" xmlns:p14="http://schemas.microsoft.com/office/powerpoint/2010/main">
    <mc:Choice Requires="p14">
      <p:transition spd="med" p14:dur="700" advTm="58905">
        <p:fade/>
      </p:transition>
    </mc:Choice>
    <mc:Fallback xmlns="">
      <p:transition spd="med" advTm="58905">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500"/>
                                        <p:tgtEl>
                                          <p:spTgt spid="3">
                                            <p:txEl>
                                              <p:pRg st="6" end="6"/>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fade">
                                      <p:cBhvr>
                                        <p:cTn id="34"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extLst>
    <p:ext uri="{E180D4A7-C9FB-4DFB-919C-405C955672EB}">
      <p14:showEvtLst xmlns:p14="http://schemas.microsoft.com/office/powerpoint/2010/main">
        <p14:playEvt time="1" objId="4"/>
        <p14:stopEvt time="55313" objId="4"/>
      </p14:showEvtLst>
    </p:ext>
  </p:extLs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13B64069-7837-40AB-B9F3-FC2A2717342A}"/>
              </a:ext>
            </a:extLst>
          </p:cNvPr>
          <p:cNvSpPr txBox="1">
            <a:spLocks/>
          </p:cNvSpPr>
          <p:nvPr/>
        </p:nvSpPr>
        <p:spPr>
          <a:xfrm>
            <a:off x="1611328" y="475475"/>
            <a:ext cx="765657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a:t>Accessing Images in ROS	</a:t>
            </a:r>
            <a:endParaRPr lang="en-GB" dirty="0"/>
          </a:p>
        </p:txBody>
      </p:sp>
      <p:sp>
        <p:nvSpPr>
          <p:cNvPr id="6" name="Content Placeholder 2">
            <a:extLst>
              <a:ext uri="{FF2B5EF4-FFF2-40B4-BE49-F238E27FC236}">
                <a16:creationId xmlns:a16="http://schemas.microsoft.com/office/drawing/2014/main" id="{66304A46-A247-44AA-A3C2-8935AAE6A8F9}"/>
              </a:ext>
            </a:extLst>
          </p:cNvPr>
          <p:cNvSpPr txBox="1">
            <a:spLocks/>
          </p:cNvSpPr>
          <p:nvPr/>
        </p:nvSpPr>
        <p:spPr>
          <a:xfrm>
            <a:off x="852375" y="1935974"/>
            <a:ext cx="11056089" cy="492202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The ROS package </a:t>
            </a:r>
            <a:r>
              <a:rPr lang="en-GB" dirty="0" err="1"/>
              <a:t>cv_bridge</a:t>
            </a:r>
            <a:r>
              <a:rPr lang="en-GB" dirty="0"/>
              <a:t> provides tools to enable OpenCV to manipulate images transmitted using ROS</a:t>
            </a:r>
          </a:p>
          <a:p>
            <a:endParaRPr lang="en-GB" dirty="0"/>
          </a:p>
          <a:p>
            <a:endParaRPr lang="en-GB" dirty="0"/>
          </a:p>
          <a:p>
            <a:endParaRPr lang="en-GB" dirty="0"/>
          </a:p>
          <a:p>
            <a:r>
              <a:rPr lang="en-GB" dirty="0" err="1"/>
              <a:t>sudo</a:t>
            </a:r>
            <a:r>
              <a:rPr lang="en-GB" dirty="0"/>
              <a:t> apt install </a:t>
            </a:r>
            <a:r>
              <a:rPr lang="en-GB" dirty="0" err="1"/>
              <a:t>ros</a:t>
            </a:r>
            <a:r>
              <a:rPr lang="en-GB" dirty="0"/>
              <a:t>-melodic-cv-bridge</a:t>
            </a:r>
          </a:p>
          <a:p>
            <a:pPr lvl="1"/>
            <a:r>
              <a:rPr lang="en-US" sz="2000" dirty="0">
                <a:latin typeface="Courier New" panose="02070309020205020404" pitchFamily="49" charset="0"/>
                <a:cs typeface="Courier New" panose="02070309020205020404" pitchFamily="49" charset="0"/>
              </a:rPr>
              <a:t>bridge = </a:t>
            </a:r>
            <a:r>
              <a:rPr lang="en-US" sz="2000" dirty="0" err="1">
                <a:latin typeface="Courier New" panose="02070309020205020404" pitchFamily="49" charset="0"/>
                <a:cs typeface="Courier New" panose="02070309020205020404" pitchFamily="49" charset="0"/>
              </a:rPr>
              <a:t>cv_bridge.CvBridge</a:t>
            </a:r>
            <a:r>
              <a:rPr lang="en-US" sz="2000" dirty="0">
                <a:latin typeface="Courier New" panose="02070309020205020404" pitchFamily="49" charset="0"/>
                <a:cs typeface="Courier New" panose="02070309020205020404" pitchFamily="49" charset="0"/>
              </a:rPr>
              <a:t>()</a:t>
            </a:r>
          </a:p>
          <a:p>
            <a:pPr lvl="1"/>
            <a:r>
              <a:rPr lang="en-GB" sz="2000" dirty="0">
                <a:latin typeface="Courier New" panose="02070309020205020404" pitchFamily="49" charset="0"/>
                <a:cs typeface="Courier New" panose="02070309020205020404" pitchFamily="49" charset="0"/>
              </a:rPr>
              <a:t>image = bridge.imgmsg_to_cv2(</a:t>
            </a:r>
            <a:r>
              <a:rPr lang="en-GB" sz="2000" dirty="0" err="1">
                <a:latin typeface="Courier New" panose="02070309020205020404" pitchFamily="49" charset="0"/>
                <a:cs typeface="Courier New" panose="02070309020205020404" pitchFamily="49" charset="0"/>
              </a:rPr>
              <a:t>msg,encoding</a:t>
            </a:r>
            <a:r>
              <a:rPr lang="en-GB" sz="2000" dirty="0">
                <a:latin typeface="Courier New" panose="02070309020205020404" pitchFamily="49" charset="0"/>
                <a:cs typeface="Courier New" panose="02070309020205020404" pitchFamily="49" charset="0"/>
              </a:rPr>
              <a:t>=‘passthrough’)</a:t>
            </a:r>
          </a:p>
          <a:p>
            <a:pPr lvl="1"/>
            <a:r>
              <a:rPr lang="en-US" sz="2000" dirty="0" err="1">
                <a:latin typeface="Courier New" panose="02070309020205020404" pitchFamily="49" charset="0"/>
                <a:cs typeface="Courier New" panose="02070309020205020404" pitchFamily="49" charset="0"/>
              </a:rPr>
              <a:t>img_back</a:t>
            </a:r>
            <a:r>
              <a:rPr lang="en-US" sz="2000" dirty="0">
                <a:latin typeface="Courier New" panose="02070309020205020404" pitchFamily="49" charset="0"/>
                <a:cs typeface="Courier New" panose="02070309020205020404" pitchFamily="49" charset="0"/>
              </a:rPr>
              <a:t> = bridge.cv2_to_imgmsg(</a:t>
            </a:r>
            <a:r>
              <a:rPr lang="en-US" sz="2000" dirty="0" err="1">
                <a:latin typeface="Courier New" panose="02070309020205020404" pitchFamily="49" charset="0"/>
                <a:cs typeface="Courier New" panose="02070309020205020404" pitchFamily="49" charset="0"/>
              </a:rPr>
              <a:t>result_image</a:t>
            </a:r>
            <a:r>
              <a:rPr lang="en-US" sz="2000" dirty="0">
                <a:latin typeface="Courier New" panose="02070309020205020404" pitchFamily="49" charset="0"/>
                <a:cs typeface="Courier New" panose="02070309020205020404" pitchFamily="49" charset="0"/>
              </a:rPr>
              <a:t>)</a:t>
            </a:r>
          </a:p>
          <a:p>
            <a:r>
              <a:rPr lang="en-GB" sz="2400" dirty="0">
                <a:cs typeface="Courier New" panose="02070309020205020404" pitchFamily="49" charset="0"/>
                <a:hlinkClick r:id="rId3"/>
              </a:rPr>
              <a:t>http://wiki.ros.org/cv_bridge/Tutorials/ConvertingBetweenROSImagesAndOpenCVImagesPython</a:t>
            </a:r>
            <a:r>
              <a:rPr lang="en-GB" sz="2400" dirty="0">
                <a:cs typeface="Courier New" panose="02070309020205020404" pitchFamily="49" charset="0"/>
              </a:rPr>
              <a:t> </a:t>
            </a:r>
          </a:p>
        </p:txBody>
      </p:sp>
      <p:pic>
        <p:nvPicPr>
          <p:cNvPr id="7" name="Picture 6">
            <a:extLst>
              <a:ext uri="{FF2B5EF4-FFF2-40B4-BE49-F238E27FC236}">
                <a16:creationId xmlns:a16="http://schemas.microsoft.com/office/drawing/2014/main" id="{0ABAA0D5-39F6-442A-85C5-F7D058B3E620}"/>
              </a:ext>
            </a:extLst>
          </p:cNvPr>
          <p:cNvPicPr>
            <a:picLocks noChangeAspect="1"/>
          </p:cNvPicPr>
          <p:nvPr/>
        </p:nvPicPr>
        <p:blipFill>
          <a:blip r:embed="rId4"/>
          <a:stretch>
            <a:fillRect/>
          </a:stretch>
        </p:blipFill>
        <p:spPr>
          <a:xfrm>
            <a:off x="7320042" y="2333994"/>
            <a:ext cx="3086100" cy="2676525"/>
          </a:xfrm>
          <a:prstGeom prst="rect">
            <a:avLst/>
          </a:prstGeom>
        </p:spPr>
      </p:pic>
    </p:spTree>
    <p:custDataLst>
      <p:tags r:id="rId1"/>
    </p:custDataLst>
    <p:extLst>
      <p:ext uri="{BB962C8B-B14F-4D97-AF65-F5344CB8AC3E}">
        <p14:creationId xmlns:p14="http://schemas.microsoft.com/office/powerpoint/2010/main" val="2606009372"/>
      </p:ext>
    </p:extLst>
  </p:cSld>
  <p:clrMapOvr>
    <a:masterClrMapping/>
  </p:clrMapOvr>
  <mc:AlternateContent xmlns:mc="http://schemas.openxmlformats.org/markup-compatibility/2006" xmlns:p14="http://schemas.microsoft.com/office/powerpoint/2010/main">
    <mc:Choice Requires="p14">
      <p:transition spd="med" p14:dur="700" advTm="72731">
        <p:fade/>
      </p:transition>
    </mc:Choice>
    <mc:Fallback xmlns="">
      <p:transition spd="med" advTm="72731">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animEffect transition="in" filter="fade">
                                      <p:cBhvr>
                                        <p:cTn id="17" dur="500"/>
                                        <p:tgtEl>
                                          <p:spTgt spid="6">
                                            <p:txEl>
                                              <p:pRg st="4" end="4"/>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6">
                                            <p:txEl>
                                              <p:pRg st="5" end="5"/>
                                            </p:txEl>
                                          </p:spTgt>
                                        </p:tgtEl>
                                        <p:attrNameLst>
                                          <p:attrName>style.visibility</p:attrName>
                                        </p:attrNameLst>
                                      </p:cBhvr>
                                      <p:to>
                                        <p:strVal val="visible"/>
                                      </p:to>
                                    </p:set>
                                    <p:animEffect transition="in" filter="fade">
                                      <p:cBhvr>
                                        <p:cTn id="20" dur="500"/>
                                        <p:tgtEl>
                                          <p:spTgt spid="6">
                                            <p:txEl>
                                              <p:pRg st="5" end="5"/>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6">
                                            <p:txEl>
                                              <p:pRg st="6" end="6"/>
                                            </p:txEl>
                                          </p:spTgt>
                                        </p:tgtEl>
                                        <p:attrNameLst>
                                          <p:attrName>style.visibility</p:attrName>
                                        </p:attrNameLst>
                                      </p:cBhvr>
                                      <p:to>
                                        <p:strVal val="visible"/>
                                      </p:to>
                                    </p:set>
                                    <p:animEffect transition="in" filter="fade">
                                      <p:cBhvr>
                                        <p:cTn id="23" dur="500"/>
                                        <p:tgtEl>
                                          <p:spTgt spid="6">
                                            <p:txEl>
                                              <p:pRg st="6" end="6"/>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6">
                                            <p:txEl>
                                              <p:pRg st="7" end="7"/>
                                            </p:txEl>
                                          </p:spTgt>
                                        </p:tgtEl>
                                        <p:attrNameLst>
                                          <p:attrName>style.visibility</p:attrName>
                                        </p:attrNameLst>
                                      </p:cBhvr>
                                      <p:to>
                                        <p:strVal val="visible"/>
                                      </p:to>
                                    </p:set>
                                    <p:animEffect transition="in" filter="fade">
                                      <p:cBhvr>
                                        <p:cTn id="26" dur="500"/>
                                        <p:tgtEl>
                                          <p:spTgt spid="6">
                                            <p:txEl>
                                              <p:pRg st="7" end="7"/>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6">
                                            <p:txEl>
                                              <p:pRg st="8" end="8"/>
                                            </p:txEl>
                                          </p:spTgt>
                                        </p:tgtEl>
                                        <p:attrNameLst>
                                          <p:attrName>style.visibility</p:attrName>
                                        </p:attrNameLst>
                                      </p:cBhvr>
                                      <p:to>
                                        <p:strVal val="visible"/>
                                      </p:to>
                                    </p:set>
                                    <p:animEffect transition="in" filter="fade">
                                      <p:cBhvr>
                                        <p:cTn id="31" dur="500"/>
                                        <p:tgtEl>
                                          <p:spTgt spid="6">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extLst>
    <p:ext uri="{E180D4A7-C9FB-4DFB-919C-405C955672EB}">
      <p14:showEvtLst xmlns:p14="http://schemas.microsoft.com/office/powerpoint/2010/main">
        <p14:playEvt time="1" objId="2"/>
        <p14:stopEvt time="67693" objId="2"/>
      </p14:showEvtLst>
    </p:ext>
  </p:extLs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2CB24C-12A1-408D-AA4D-809A336924A6}"/>
              </a:ext>
            </a:extLst>
          </p:cNvPr>
          <p:cNvSpPr>
            <a:spLocks noGrp="1"/>
          </p:cNvSpPr>
          <p:nvPr>
            <p:ph type="title"/>
          </p:nvPr>
        </p:nvSpPr>
        <p:spPr/>
        <p:txBody>
          <a:bodyPr/>
          <a:lstStyle/>
          <a:p>
            <a:r>
              <a:rPr lang="en-GB" dirty="0"/>
              <a:t>Image Processing Node</a:t>
            </a:r>
          </a:p>
        </p:txBody>
      </p:sp>
      <p:cxnSp>
        <p:nvCxnSpPr>
          <p:cNvPr id="4" name="Straight Arrow Connector 3">
            <a:extLst>
              <a:ext uri="{FF2B5EF4-FFF2-40B4-BE49-F238E27FC236}">
                <a16:creationId xmlns:a16="http://schemas.microsoft.com/office/drawing/2014/main" id="{E0AEA08A-0A96-4241-B237-5BE0FF1BA3C1}"/>
              </a:ext>
            </a:extLst>
          </p:cNvPr>
          <p:cNvCxnSpPr>
            <a:cxnSpLocks/>
            <a:stCxn id="7" idx="3"/>
            <a:endCxn id="5" idx="1"/>
          </p:cNvCxnSpPr>
          <p:nvPr/>
        </p:nvCxnSpPr>
        <p:spPr>
          <a:xfrm flipV="1">
            <a:off x="5595630" y="2889315"/>
            <a:ext cx="477591" cy="405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5" name="Rounded Rectangle 13">
            <a:extLst>
              <a:ext uri="{FF2B5EF4-FFF2-40B4-BE49-F238E27FC236}">
                <a16:creationId xmlns:a16="http://schemas.microsoft.com/office/drawing/2014/main" id="{8C927562-8995-4634-8D03-E7E75CC4A0D5}"/>
              </a:ext>
            </a:extLst>
          </p:cNvPr>
          <p:cNvSpPr/>
          <p:nvPr/>
        </p:nvSpPr>
        <p:spPr>
          <a:xfrm>
            <a:off x="6073221" y="2349631"/>
            <a:ext cx="1609161" cy="1079368"/>
          </a:xfrm>
          <a:prstGeom prst="roundRect">
            <a:avLst/>
          </a:prstGeom>
          <a:noFill/>
          <a:ln w="508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6">
                    <a:lumMod val="75000"/>
                  </a:schemeClr>
                </a:solidFill>
              </a:rPr>
              <a:t>Pre-processing</a:t>
            </a:r>
          </a:p>
        </p:txBody>
      </p:sp>
      <p:cxnSp>
        <p:nvCxnSpPr>
          <p:cNvPr id="6" name="Straight Arrow Connector 5">
            <a:extLst>
              <a:ext uri="{FF2B5EF4-FFF2-40B4-BE49-F238E27FC236}">
                <a16:creationId xmlns:a16="http://schemas.microsoft.com/office/drawing/2014/main" id="{989164CC-58C3-4964-BFC5-39834BC52625}"/>
              </a:ext>
            </a:extLst>
          </p:cNvPr>
          <p:cNvCxnSpPr>
            <a:cxnSpLocks/>
          </p:cNvCxnSpPr>
          <p:nvPr/>
        </p:nvCxnSpPr>
        <p:spPr>
          <a:xfrm>
            <a:off x="3518101" y="2872955"/>
            <a:ext cx="468368"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7" name="Rounded Rectangle 13">
            <a:extLst>
              <a:ext uri="{FF2B5EF4-FFF2-40B4-BE49-F238E27FC236}">
                <a16:creationId xmlns:a16="http://schemas.microsoft.com/office/drawing/2014/main" id="{F4D5E546-1C26-474E-BBF6-E25815B23C45}"/>
              </a:ext>
            </a:extLst>
          </p:cNvPr>
          <p:cNvSpPr/>
          <p:nvPr/>
        </p:nvSpPr>
        <p:spPr>
          <a:xfrm>
            <a:off x="3986469" y="2353690"/>
            <a:ext cx="1609161" cy="1079368"/>
          </a:xfrm>
          <a:prstGeom prst="roundRect">
            <a:avLst/>
          </a:prstGeom>
          <a:noFill/>
          <a:ln w="508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6">
                    <a:lumMod val="75000"/>
                  </a:schemeClr>
                </a:solidFill>
              </a:rPr>
              <a:t>Convert to OpenCV Image</a:t>
            </a:r>
          </a:p>
        </p:txBody>
      </p:sp>
      <p:sp>
        <p:nvSpPr>
          <p:cNvPr id="8" name="Rounded Rectangle 13">
            <a:extLst>
              <a:ext uri="{FF2B5EF4-FFF2-40B4-BE49-F238E27FC236}">
                <a16:creationId xmlns:a16="http://schemas.microsoft.com/office/drawing/2014/main" id="{6AE21964-09D5-4E3F-9418-BC821F251FC6}"/>
              </a:ext>
            </a:extLst>
          </p:cNvPr>
          <p:cNvSpPr/>
          <p:nvPr/>
        </p:nvSpPr>
        <p:spPr>
          <a:xfrm>
            <a:off x="8159972" y="3765249"/>
            <a:ext cx="1609161" cy="1079368"/>
          </a:xfrm>
          <a:prstGeom prst="roundRect">
            <a:avLst/>
          </a:prstGeom>
          <a:noFill/>
          <a:ln w="508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6">
                    <a:lumMod val="75000"/>
                  </a:schemeClr>
                </a:solidFill>
              </a:rPr>
              <a:t>Data Processing</a:t>
            </a:r>
          </a:p>
        </p:txBody>
      </p:sp>
      <p:cxnSp>
        <p:nvCxnSpPr>
          <p:cNvPr id="9" name="Straight Arrow Connector 8">
            <a:extLst>
              <a:ext uri="{FF2B5EF4-FFF2-40B4-BE49-F238E27FC236}">
                <a16:creationId xmlns:a16="http://schemas.microsoft.com/office/drawing/2014/main" id="{2ECCF6CA-FC9F-4235-854B-B035BD2BF736}"/>
              </a:ext>
            </a:extLst>
          </p:cNvPr>
          <p:cNvCxnSpPr>
            <a:cxnSpLocks/>
            <a:stCxn id="8" idx="1"/>
            <a:endCxn id="16" idx="3"/>
          </p:cNvCxnSpPr>
          <p:nvPr/>
        </p:nvCxnSpPr>
        <p:spPr>
          <a:xfrm flipH="1" flipV="1">
            <a:off x="7678336" y="4304344"/>
            <a:ext cx="481636" cy="58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5EABF0AC-2A76-4BA9-B0A4-0CD67E26DB98}"/>
              </a:ext>
            </a:extLst>
          </p:cNvPr>
          <p:cNvCxnSpPr>
            <a:cxnSpLocks/>
            <a:stCxn id="16" idx="1"/>
            <a:endCxn id="11" idx="3"/>
          </p:cNvCxnSpPr>
          <p:nvPr/>
        </p:nvCxnSpPr>
        <p:spPr>
          <a:xfrm flipH="1">
            <a:off x="5591584" y="4304344"/>
            <a:ext cx="477591"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1" name="Rounded Rectangle 13">
            <a:extLst>
              <a:ext uri="{FF2B5EF4-FFF2-40B4-BE49-F238E27FC236}">
                <a16:creationId xmlns:a16="http://schemas.microsoft.com/office/drawing/2014/main" id="{591AD73A-C790-4B1C-A2B2-14D7A723A795}"/>
              </a:ext>
            </a:extLst>
          </p:cNvPr>
          <p:cNvSpPr/>
          <p:nvPr/>
        </p:nvSpPr>
        <p:spPr>
          <a:xfrm>
            <a:off x="3982423" y="3764660"/>
            <a:ext cx="1609161" cy="1079368"/>
          </a:xfrm>
          <a:prstGeom prst="roundRect">
            <a:avLst/>
          </a:prstGeom>
          <a:noFill/>
          <a:ln w="508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6">
                    <a:lumMod val="75000"/>
                  </a:schemeClr>
                </a:solidFill>
              </a:rPr>
              <a:t>Convert to ROS message</a:t>
            </a:r>
          </a:p>
        </p:txBody>
      </p:sp>
      <p:cxnSp>
        <p:nvCxnSpPr>
          <p:cNvPr id="12" name="Straight Arrow Connector 11">
            <a:extLst>
              <a:ext uri="{FF2B5EF4-FFF2-40B4-BE49-F238E27FC236}">
                <a16:creationId xmlns:a16="http://schemas.microsoft.com/office/drawing/2014/main" id="{D901A032-20D5-40C4-9CD0-3270F4ECC029}"/>
              </a:ext>
            </a:extLst>
          </p:cNvPr>
          <p:cNvCxnSpPr>
            <a:cxnSpLocks/>
            <a:stCxn id="11" idx="1"/>
            <a:endCxn id="18" idx="3"/>
          </p:cNvCxnSpPr>
          <p:nvPr/>
        </p:nvCxnSpPr>
        <p:spPr>
          <a:xfrm flipH="1">
            <a:off x="3504833" y="4304344"/>
            <a:ext cx="477590" cy="99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48776200-FB65-487F-AD96-B922ACB69A29}"/>
              </a:ext>
            </a:extLst>
          </p:cNvPr>
          <p:cNvSpPr txBox="1"/>
          <p:nvPr/>
        </p:nvSpPr>
        <p:spPr>
          <a:xfrm>
            <a:off x="10452485" y="5224703"/>
            <a:ext cx="1197638" cy="646331"/>
          </a:xfrm>
          <a:prstGeom prst="rect">
            <a:avLst/>
          </a:prstGeom>
          <a:noFill/>
        </p:spPr>
        <p:txBody>
          <a:bodyPr wrap="square">
            <a:spAutoFit/>
          </a:bodyPr>
          <a:lstStyle/>
          <a:p>
            <a:pPr algn="ctr"/>
            <a:r>
              <a:rPr lang="en-US" dirty="0">
                <a:solidFill>
                  <a:schemeClr val="accent6">
                    <a:lumMod val="75000"/>
                  </a:schemeClr>
                </a:solidFill>
              </a:rPr>
              <a:t>Output Data</a:t>
            </a:r>
            <a:endParaRPr lang="en-US" sz="1800" dirty="0">
              <a:solidFill>
                <a:schemeClr val="accent6">
                  <a:lumMod val="75000"/>
                </a:schemeClr>
              </a:solidFill>
            </a:endParaRPr>
          </a:p>
        </p:txBody>
      </p:sp>
      <p:cxnSp>
        <p:nvCxnSpPr>
          <p:cNvPr id="14" name="Straight Arrow Connector 13">
            <a:extLst>
              <a:ext uri="{FF2B5EF4-FFF2-40B4-BE49-F238E27FC236}">
                <a16:creationId xmlns:a16="http://schemas.microsoft.com/office/drawing/2014/main" id="{D31B3B9D-0345-4CDD-8F06-B28BE368EACF}"/>
              </a:ext>
            </a:extLst>
          </p:cNvPr>
          <p:cNvCxnSpPr>
            <a:cxnSpLocks/>
            <a:stCxn id="5" idx="3"/>
            <a:endCxn id="15" idx="1"/>
          </p:cNvCxnSpPr>
          <p:nvPr/>
        </p:nvCxnSpPr>
        <p:spPr>
          <a:xfrm>
            <a:off x="7682382" y="2889315"/>
            <a:ext cx="477591" cy="405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5" name="Rounded Rectangle 13">
            <a:extLst>
              <a:ext uri="{FF2B5EF4-FFF2-40B4-BE49-F238E27FC236}">
                <a16:creationId xmlns:a16="http://schemas.microsoft.com/office/drawing/2014/main" id="{734515E1-F366-4CEA-8EC1-C72EA1466C9F}"/>
              </a:ext>
            </a:extLst>
          </p:cNvPr>
          <p:cNvSpPr/>
          <p:nvPr/>
        </p:nvSpPr>
        <p:spPr>
          <a:xfrm>
            <a:off x="8159973" y="2353690"/>
            <a:ext cx="1609161" cy="1079368"/>
          </a:xfrm>
          <a:prstGeom prst="roundRect">
            <a:avLst/>
          </a:prstGeom>
          <a:noFill/>
          <a:ln w="508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6">
                    <a:lumMod val="75000"/>
                  </a:schemeClr>
                </a:solidFill>
              </a:rPr>
              <a:t>Image Analysis </a:t>
            </a:r>
          </a:p>
        </p:txBody>
      </p:sp>
      <p:sp>
        <p:nvSpPr>
          <p:cNvPr id="16" name="Rounded Rectangle 13">
            <a:extLst>
              <a:ext uri="{FF2B5EF4-FFF2-40B4-BE49-F238E27FC236}">
                <a16:creationId xmlns:a16="http://schemas.microsoft.com/office/drawing/2014/main" id="{B22AFC23-7FAC-41D1-A629-7B16B07BD241}"/>
              </a:ext>
            </a:extLst>
          </p:cNvPr>
          <p:cNvSpPr/>
          <p:nvPr/>
        </p:nvSpPr>
        <p:spPr>
          <a:xfrm>
            <a:off x="6069175" y="3764660"/>
            <a:ext cx="1609161" cy="1079368"/>
          </a:xfrm>
          <a:prstGeom prst="roundRect">
            <a:avLst/>
          </a:prstGeom>
          <a:noFill/>
          <a:ln w="508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6">
                    <a:lumMod val="75000"/>
                  </a:schemeClr>
                </a:solidFill>
              </a:rPr>
              <a:t>Draw data on image</a:t>
            </a:r>
          </a:p>
        </p:txBody>
      </p:sp>
      <p:sp>
        <p:nvSpPr>
          <p:cNvPr id="17" name="Rounded Rectangle 13">
            <a:extLst>
              <a:ext uri="{FF2B5EF4-FFF2-40B4-BE49-F238E27FC236}">
                <a16:creationId xmlns:a16="http://schemas.microsoft.com/office/drawing/2014/main" id="{33C45AE5-9D02-454D-B56C-BFC5F75A3E73}"/>
              </a:ext>
            </a:extLst>
          </p:cNvPr>
          <p:cNvSpPr/>
          <p:nvPr/>
        </p:nvSpPr>
        <p:spPr>
          <a:xfrm>
            <a:off x="1899717" y="2349632"/>
            <a:ext cx="1609161" cy="1079368"/>
          </a:xfrm>
          <a:prstGeom prst="roundRect">
            <a:avLst/>
          </a:prstGeom>
          <a:noFill/>
          <a:ln w="508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6">
                    <a:lumMod val="75000"/>
                  </a:schemeClr>
                </a:solidFill>
              </a:rPr>
              <a:t>ROS Image Subscriber</a:t>
            </a:r>
          </a:p>
        </p:txBody>
      </p:sp>
      <p:sp>
        <p:nvSpPr>
          <p:cNvPr id="18" name="Rounded Rectangle 13">
            <a:extLst>
              <a:ext uri="{FF2B5EF4-FFF2-40B4-BE49-F238E27FC236}">
                <a16:creationId xmlns:a16="http://schemas.microsoft.com/office/drawing/2014/main" id="{BACB6286-9AC6-4EA2-A3C8-BBAE99DF9021}"/>
              </a:ext>
            </a:extLst>
          </p:cNvPr>
          <p:cNvSpPr/>
          <p:nvPr/>
        </p:nvSpPr>
        <p:spPr>
          <a:xfrm>
            <a:off x="1895672" y="3765658"/>
            <a:ext cx="1609161" cy="1079368"/>
          </a:xfrm>
          <a:prstGeom prst="roundRect">
            <a:avLst/>
          </a:prstGeom>
          <a:noFill/>
          <a:ln w="508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6">
                    <a:lumMod val="75000"/>
                  </a:schemeClr>
                </a:solidFill>
              </a:rPr>
              <a:t>ROS Image Publisher</a:t>
            </a:r>
          </a:p>
        </p:txBody>
      </p:sp>
      <p:cxnSp>
        <p:nvCxnSpPr>
          <p:cNvPr id="19" name="Straight Arrow Connector 18">
            <a:extLst>
              <a:ext uri="{FF2B5EF4-FFF2-40B4-BE49-F238E27FC236}">
                <a16:creationId xmlns:a16="http://schemas.microsoft.com/office/drawing/2014/main" id="{DD6CD135-8643-4EC5-BA36-48FAED0F049B}"/>
              </a:ext>
            </a:extLst>
          </p:cNvPr>
          <p:cNvCxnSpPr>
            <a:cxnSpLocks/>
            <a:stCxn id="15" idx="2"/>
            <a:endCxn id="8" idx="0"/>
          </p:cNvCxnSpPr>
          <p:nvPr/>
        </p:nvCxnSpPr>
        <p:spPr>
          <a:xfrm flipH="1">
            <a:off x="8964553" y="3433058"/>
            <a:ext cx="1" cy="33219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E1B3620-EB1E-4E5B-91DA-885789A7DE98}"/>
              </a:ext>
            </a:extLst>
          </p:cNvPr>
          <p:cNvCxnSpPr>
            <a:cxnSpLocks/>
            <a:stCxn id="8" idx="3"/>
            <a:endCxn id="28" idx="1"/>
          </p:cNvCxnSpPr>
          <p:nvPr/>
        </p:nvCxnSpPr>
        <p:spPr>
          <a:xfrm flipV="1">
            <a:off x="9769133" y="4304344"/>
            <a:ext cx="477591" cy="58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0A6BF8A1-38E2-46E2-B6AE-42C50C707E53}"/>
              </a:ext>
            </a:extLst>
          </p:cNvPr>
          <p:cNvCxnSpPr>
            <a:cxnSpLocks/>
            <a:endCxn id="17" idx="1"/>
          </p:cNvCxnSpPr>
          <p:nvPr/>
        </p:nvCxnSpPr>
        <p:spPr>
          <a:xfrm flipV="1">
            <a:off x="1318228" y="2889316"/>
            <a:ext cx="581489" cy="58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7775281C-FA10-486C-B752-A5895355F58A}"/>
              </a:ext>
            </a:extLst>
          </p:cNvPr>
          <p:cNvSpPr txBox="1"/>
          <p:nvPr/>
        </p:nvSpPr>
        <p:spPr>
          <a:xfrm>
            <a:off x="369000" y="3981179"/>
            <a:ext cx="1197638" cy="646331"/>
          </a:xfrm>
          <a:prstGeom prst="rect">
            <a:avLst/>
          </a:prstGeom>
          <a:noFill/>
        </p:spPr>
        <p:txBody>
          <a:bodyPr wrap="square">
            <a:spAutoFit/>
          </a:bodyPr>
          <a:lstStyle/>
          <a:p>
            <a:pPr algn="ctr"/>
            <a:r>
              <a:rPr lang="en-US" dirty="0">
                <a:solidFill>
                  <a:schemeClr val="accent6">
                    <a:lumMod val="75000"/>
                  </a:schemeClr>
                </a:solidFill>
              </a:rPr>
              <a:t>Output Image</a:t>
            </a:r>
            <a:endParaRPr lang="en-US" sz="1800" dirty="0">
              <a:solidFill>
                <a:schemeClr val="accent6">
                  <a:lumMod val="75000"/>
                </a:schemeClr>
              </a:solidFill>
            </a:endParaRPr>
          </a:p>
        </p:txBody>
      </p:sp>
      <p:sp>
        <p:nvSpPr>
          <p:cNvPr id="23" name="TextBox 22">
            <a:extLst>
              <a:ext uri="{FF2B5EF4-FFF2-40B4-BE49-F238E27FC236}">
                <a16:creationId xmlns:a16="http://schemas.microsoft.com/office/drawing/2014/main" id="{1D573724-BFAC-4C77-B33B-5F4842FF2A12}"/>
              </a:ext>
            </a:extLst>
          </p:cNvPr>
          <p:cNvSpPr txBox="1"/>
          <p:nvPr/>
        </p:nvSpPr>
        <p:spPr>
          <a:xfrm>
            <a:off x="366610" y="2566150"/>
            <a:ext cx="1197638" cy="646331"/>
          </a:xfrm>
          <a:prstGeom prst="rect">
            <a:avLst/>
          </a:prstGeom>
          <a:noFill/>
        </p:spPr>
        <p:txBody>
          <a:bodyPr wrap="square">
            <a:spAutoFit/>
          </a:bodyPr>
          <a:lstStyle/>
          <a:p>
            <a:pPr algn="ctr"/>
            <a:r>
              <a:rPr lang="en-US" dirty="0">
                <a:solidFill>
                  <a:schemeClr val="accent6">
                    <a:lumMod val="75000"/>
                  </a:schemeClr>
                </a:solidFill>
              </a:rPr>
              <a:t>Input Image</a:t>
            </a:r>
            <a:endParaRPr lang="en-US" sz="1800" dirty="0">
              <a:solidFill>
                <a:schemeClr val="accent6">
                  <a:lumMod val="75000"/>
                </a:schemeClr>
              </a:solidFill>
            </a:endParaRPr>
          </a:p>
        </p:txBody>
      </p:sp>
      <p:grpSp>
        <p:nvGrpSpPr>
          <p:cNvPr id="24" name="Group 23">
            <a:extLst>
              <a:ext uri="{FF2B5EF4-FFF2-40B4-BE49-F238E27FC236}">
                <a16:creationId xmlns:a16="http://schemas.microsoft.com/office/drawing/2014/main" id="{1CC90DAF-58E0-4FB6-A1FF-2A1E6AA2F09E}"/>
              </a:ext>
            </a:extLst>
          </p:cNvPr>
          <p:cNvGrpSpPr/>
          <p:nvPr/>
        </p:nvGrpSpPr>
        <p:grpSpPr>
          <a:xfrm>
            <a:off x="5203674" y="1871839"/>
            <a:ext cx="4749482" cy="537097"/>
            <a:chOff x="9912982" y="2804809"/>
            <a:chExt cx="2473153" cy="537097"/>
          </a:xfrm>
        </p:grpSpPr>
        <p:sp>
          <p:nvSpPr>
            <p:cNvPr id="25" name="TextBox 24">
              <a:extLst>
                <a:ext uri="{FF2B5EF4-FFF2-40B4-BE49-F238E27FC236}">
                  <a16:creationId xmlns:a16="http://schemas.microsoft.com/office/drawing/2014/main" id="{F6E80B55-6C18-4F86-A5E3-411986BC55E4}"/>
                </a:ext>
              </a:extLst>
            </p:cNvPr>
            <p:cNvSpPr txBox="1"/>
            <p:nvPr/>
          </p:nvSpPr>
          <p:spPr>
            <a:xfrm>
              <a:off x="9912982" y="2804809"/>
              <a:ext cx="2473153" cy="369332"/>
            </a:xfrm>
            <a:prstGeom prst="rect">
              <a:avLst/>
            </a:prstGeom>
            <a:noFill/>
          </p:spPr>
          <p:txBody>
            <a:bodyPr wrap="square">
              <a:spAutoFit/>
            </a:bodyPr>
            <a:lstStyle/>
            <a:p>
              <a:pPr algn="ctr"/>
              <a:r>
                <a:rPr lang="en-US" dirty="0">
                  <a:solidFill>
                    <a:srgbClr val="C00000"/>
                  </a:solidFill>
                  <a:latin typeface="Courier New" panose="02070309020205020404" pitchFamily="49" charset="0"/>
                  <a:cs typeface="Courier New" panose="02070309020205020404" pitchFamily="49" charset="0"/>
                </a:rPr>
                <a:t>cv_bridge.imgmsg_to_cv2</a:t>
              </a:r>
              <a:endParaRPr lang="en-US" sz="1800" dirty="0">
                <a:solidFill>
                  <a:srgbClr val="C00000"/>
                </a:solidFill>
                <a:latin typeface="Courier New" panose="02070309020205020404" pitchFamily="49" charset="0"/>
                <a:cs typeface="Courier New" panose="02070309020205020404" pitchFamily="49" charset="0"/>
              </a:endParaRPr>
            </a:p>
          </p:txBody>
        </p:sp>
        <p:cxnSp>
          <p:nvCxnSpPr>
            <p:cNvPr id="26" name="Straight Connector 25">
              <a:extLst>
                <a:ext uri="{FF2B5EF4-FFF2-40B4-BE49-F238E27FC236}">
                  <a16:creationId xmlns:a16="http://schemas.microsoft.com/office/drawing/2014/main" id="{C310E1B9-06D6-4FF4-A216-49D8594CB212}"/>
                </a:ext>
              </a:extLst>
            </p:cNvPr>
            <p:cNvCxnSpPr>
              <a:cxnSpLocks/>
            </p:cNvCxnSpPr>
            <p:nvPr/>
          </p:nvCxnSpPr>
          <p:spPr>
            <a:xfrm>
              <a:off x="10283825" y="3144555"/>
              <a:ext cx="1893883"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AE3D4DB-5702-4699-A730-A7C369DC1B4A}"/>
                </a:ext>
              </a:extLst>
            </p:cNvPr>
            <p:cNvCxnSpPr>
              <a:cxnSpLocks/>
            </p:cNvCxnSpPr>
            <p:nvPr/>
          </p:nvCxnSpPr>
          <p:spPr>
            <a:xfrm flipH="1">
              <a:off x="10114975" y="3144555"/>
              <a:ext cx="168850" cy="197351"/>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28" name="Rounded Rectangle 13">
            <a:extLst>
              <a:ext uri="{FF2B5EF4-FFF2-40B4-BE49-F238E27FC236}">
                <a16:creationId xmlns:a16="http://schemas.microsoft.com/office/drawing/2014/main" id="{B1D0137E-E4BA-43DB-8335-EFC4F0CE2A2C}"/>
              </a:ext>
            </a:extLst>
          </p:cNvPr>
          <p:cNvSpPr/>
          <p:nvPr/>
        </p:nvSpPr>
        <p:spPr>
          <a:xfrm>
            <a:off x="10246724" y="3764660"/>
            <a:ext cx="1609161" cy="1079368"/>
          </a:xfrm>
          <a:prstGeom prst="roundRect">
            <a:avLst/>
          </a:prstGeom>
          <a:noFill/>
          <a:ln w="508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6">
                    <a:lumMod val="75000"/>
                  </a:schemeClr>
                </a:solidFill>
              </a:rPr>
              <a:t>ROS Publisher</a:t>
            </a:r>
          </a:p>
        </p:txBody>
      </p:sp>
      <p:cxnSp>
        <p:nvCxnSpPr>
          <p:cNvPr id="50" name="Straight Arrow Connector 49">
            <a:extLst>
              <a:ext uri="{FF2B5EF4-FFF2-40B4-BE49-F238E27FC236}">
                <a16:creationId xmlns:a16="http://schemas.microsoft.com/office/drawing/2014/main" id="{875326E5-C52C-40A3-8E1A-BA96A498163C}"/>
              </a:ext>
            </a:extLst>
          </p:cNvPr>
          <p:cNvCxnSpPr>
            <a:cxnSpLocks/>
            <a:stCxn id="28" idx="2"/>
            <a:endCxn id="13" idx="0"/>
          </p:cNvCxnSpPr>
          <p:nvPr/>
        </p:nvCxnSpPr>
        <p:spPr>
          <a:xfrm flipH="1">
            <a:off x="11051304" y="4844028"/>
            <a:ext cx="1" cy="38067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DF57CE4C-525A-4D7E-ADC1-8707D5E9F99D}"/>
              </a:ext>
            </a:extLst>
          </p:cNvPr>
          <p:cNvGrpSpPr/>
          <p:nvPr/>
        </p:nvGrpSpPr>
        <p:grpSpPr>
          <a:xfrm>
            <a:off x="5458840" y="4801708"/>
            <a:ext cx="4749482" cy="574371"/>
            <a:chOff x="9912982" y="2599770"/>
            <a:chExt cx="2473153" cy="574371"/>
          </a:xfrm>
        </p:grpSpPr>
        <p:sp>
          <p:nvSpPr>
            <p:cNvPr id="38" name="TextBox 37">
              <a:extLst>
                <a:ext uri="{FF2B5EF4-FFF2-40B4-BE49-F238E27FC236}">
                  <a16:creationId xmlns:a16="http://schemas.microsoft.com/office/drawing/2014/main" id="{DE4FE62D-6741-4955-9D11-F9C99E9CE52A}"/>
                </a:ext>
              </a:extLst>
            </p:cNvPr>
            <p:cNvSpPr txBox="1"/>
            <p:nvPr/>
          </p:nvSpPr>
          <p:spPr>
            <a:xfrm>
              <a:off x="9912982" y="2804809"/>
              <a:ext cx="2473153" cy="369332"/>
            </a:xfrm>
            <a:prstGeom prst="rect">
              <a:avLst/>
            </a:prstGeom>
            <a:noFill/>
          </p:spPr>
          <p:txBody>
            <a:bodyPr wrap="square">
              <a:spAutoFit/>
            </a:bodyPr>
            <a:lstStyle/>
            <a:p>
              <a:pPr algn="ctr"/>
              <a:r>
                <a:rPr lang="en-US" dirty="0">
                  <a:solidFill>
                    <a:srgbClr val="C00000"/>
                  </a:solidFill>
                  <a:latin typeface="Courier New" panose="02070309020205020404" pitchFamily="49" charset="0"/>
                  <a:cs typeface="Courier New" panose="02070309020205020404" pitchFamily="49" charset="0"/>
                </a:rPr>
                <a:t>cv_bridge.cv2_to_imgmsg</a:t>
              </a:r>
              <a:endParaRPr lang="en-US" sz="1800" dirty="0">
                <a:solidFill>
                  <a:srgbClr val="C00000"/>
                </a:solidFill>
                <a:latin typeface="Courier New" panose="02070309020205020404" pitchFamily="49" charset="0"/>
                <a:cs typeface="Courier New" panose="02070309020205020404" pitchFamily="49" charset="0"/>
              </a:endParaRPr>
            </a:p>
          </p:txBody>
        </p:sp>
        <p:cxnSp>
          <p:nvCxnSpPr>
            <p:cNvPr id="39" name="Straight Connector 38">
              <a:extLst>
                <a:ext uri="{FF2B5EF4-FFF2-40B4-BE49-F238E27FC236}">
                  <a16:creationId xmlns:a16="http://schemas.microsoft.com/office/drawing/2014/main" id="{99B966D8-5079-42CE-AC52-DC9AAAC8C43C}"/>
                </a:ext>
              </a:extLst>
            </p:cNvPr>
            <p:cNvCxnSpPr>
              <a:cxnSpLocks/>
            </p:cNvCxnSpPr>
            <p:nvPr/>
          </p:nvCxnSpPr>
          <p:spPr>
            <a:xfrm>
              <a:off x="10283825" y="3144555"/>
              <a:ext cx="1893883"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B1AD6107-E67E-4B9E-B4E3-4E0E99F01A05}"/>
                </a:ext>
              </a:extLst>
            </p:cNvPr>
            <p:cNvCxnSpPr>
              <a:cxnSpLocks/>
            </p:cNvCxnSpPr>
            <p:nvPr/>
          </p:nvCxnSpPr>
          <p:spPr>
            <a:xfrm flipH="1" flipV="1">
              <a:off x="9978696" y="2599770"/>
              <a:ext cx="305128" cy="544785"/>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grpSp>
      <p:grpSp>
        <p:nvGrpSpPr>
          <p:cNvPr id="42" name="Group 41">
            <a:extLst>
              <a:ext uri="{FF2B5EF4-FFF2-40B4-BE49-F238E27FC236}">
                <a16:creationId xmlns:a16="http://schemas.microsoft.com/office/drawing/2014/main" id="{2339D9D2-F9AB-408C-BE74-447EA1D16901}"/>
              </a:ext>
            </a:extLst>
          </p:cNvPr>
          <p:cNvGrpSpPr/>
          <p:nvPr/>
        </p:nvGrpSpPr>
        <p:grpSpPr>
          <a:xfrm>
            <a:off x="2927820" y="4844028"/>
            <a:ext cx="4749482" cy="894797"/>
            <a:chOff x="9696876" y="2635455"/>
            <a:chExt cx="2473153" cy="894797"/>
          </a:xfrm>
        </p:grpSpPr>
        <p:sp>
          <p:nvSpPr>
            <p:cNvPr id="43" name="TextBox 42">
              <a:extLst>
                <a:ext uri="{FF2B5EF4-FFF2-40B4-BE49-F238E27FC236}">
                  <a16:creationId xmlns:a16="http://schemas.microsoft.com/office/drawing/2014/main" id="{B114A51B-80FB-4868-8AD9-D739EF0C7D86}"/>
                </a:ext>
              </a:extLst>
            </p:cNvPr>
            <p:cNvSpPr txBox="1"/>
            <p:nvPr/>
          </p:nvSpPr>
          <p:spPr>
            <a:xfrm>
              <a:off x="9696876" y="3160920"/>
              <a:ext cx="2473153" cy="369332"/>
            </a:xfrm>
            <a:prstGeom prst="rect">
              <a:avLst/>
            </a:prstGeom>
            <a:noFill/>
          </p:spPr>
          <p:txBody>
            <a:bodyPr wrap="square">
              <a:spAutoFit/>
            </a:bodyPr>
            <a:lstStyle/>
            <a:p>
              <a:pPr algn="ctr"/>
              <a:r>
                <a:rPr lang="en-US" dirty="0" err="1">
                  <a:solidFill>
                    <a:srgbClr val="C00000"/>
                  </a:solidFill>
                  <a:latin typeface="Courier New" panose="02070309020205020404" pitchFamily="49" charset="0"/>
                  <a:cs typeface="Courier New" panose="02070309020205020404" pitchFamily="49" charset="0"/>
                </a:rPr>
                <a:t>rospy.Publisher</a:t>
              </a:r>
              <a:endParaRPr lang="en-US" sz="1800" dirty="0">
                <a:solidFill>
                  <a:srgbClr val="C00000"/>
                </a:solidFill>
                <a:latin typeface="Courier New" panose="02070309020205020404" pitchFamily="49" charset="0"/>
                <a:cs typeface="Courier New" panose="02070309020205020404" pitchFamily="49" charset="0"/>
              </a:endParaRPr>
            </a:p>
          </p:txBody>
        </p:sp>
        <p:cxnSp>
          <p:nvCxnSpPr>
            <p:cNvPr id="44" name="Straight Connector 43">
              <a:extLst>
                <a:ext uri="{FF2B5EF4-FFF2-40B4-BE49-F238E27FC236}">
                  <a16:creationId xmlns:a16="http://schemas.microsoft.com/office/drawing/2014/main" id="{E338C44D-A940-4838-A916-793A2C9BDD3E}"/>
                </a:ext>
              </a:extLst>
            </p:cNvPr>
            <p:cNvCxnSpPr>
              <a:cxnSpLocks/>
            </p:cNvCxnSpPr>
            <p:nvPr/>
          </p:nvCxnSpPr>
          <p:spPr>
            <a:xfrm>
              <a:off x="10276684" y="3498974"/>
              <a:ext cx="1313538"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A04FF662-A778-460F-8772-5E936ED7A530}"/>
                </a:ext>
              </a:extLst>
            </p:cNvPr>
            <p:cNvCxnSpPr>
              <a:cxnSpLocks/>
            </p:cNvCxnSpPr>
            <p:nvPr/>
          </p:nvCxnSpPr>
          <p:spPr>
            <a:xfrm flipH="1" flipV="1">
              <a:off x="9978696" y="2635455"/>
              <a:ext cx="297988" cy="863519"/>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grpSp>
      <p:grpSp>
        <p:nvGrpSpPr>
          <p:cNvPr id="48" name="Group 47">
            <a:extLst>
              <a:ext uri="{FF2B5EF4-FFF2-40B4-BE49-F238E27FC236}">
                <a16:creationId xmlns:a16="http://schemas.microsoft.com/office/drawing/2014/main" id="{64D5E85F-3FC4-44BA-A17C-E88781F98BFF}"/>
              </a:ext>
            </a:extLst>
          </p:cNvPr>
          <p:cNvGrpSpPr/>
          <p:nvPr/>
        </p:nvGrpSpPr>
        <p:grpSpPr>
          <a:xfrm>
            <a:off x="5915847" y="4844028"/>
            <a:ext cx="4749482" cy="1417517"/>
            <a:chOff x="9311659" y="2112473"/>
            <a:chExt cx="2473153" cy="1417517"/>
          </a:xfrm>
        </p:grpSpPr>
        <p:sp>
          <p:nvSpPr>
            <p:cNvPr id="49" name="TextBox 48">
              <a:extLst>
                <a:ext uri="{FF2B5EF4-FFF2-40B4-BE49-F238E27FC236}">
                  <a16:creationId xmlns:a16="http://schemas.microsoft.com/office/drawing/2014/main" id="{B32000F8-C406-42E4-8BD3-A7538E9FDD27}"/>
                </a:ext>
              </a:extLst>
            </p:cNvPr>
            <p:cNvSpPr txBox="1"/>
            <p:nvPr/>
          </p:nvSpPr>
          <p:spPr>
            <a:xfrm>
              <a:off x="9311659" y="3160658"/>
              <a:ext cx="2473153" cy="369332"/>
            </a:xfrm>
            <a:prstGeom prst="rect">
              <a:avLst/>
            </a:prstGeom>
            <a:noFill/>
          </p:spPr>
          <p:txBody>
            <a:bodyPr wrap="square">
              <a:spAutoFit/>
            </a:bodyPr>
            <a:lstStyle/>
            <a:p>
              <a:pPr algn="ctr"/>
              <a:r>
                <a:rPr lang="en-US" dirty="0" err="1">
                  <a:solidFill>
                    <a:srgbClr val="C00000"/>
                  </a:solidFill>
                  <a:latin typeface="Courier New" panose="02070309020205020404" pitchFamily="49" charset="0"/>
                  <a:cs typeface="Courier New" panose="02070309020205020404" pitchFamily="49" charset="0"/>
                </a:rPr>
                <a:t>rospy.Publisher</a:t>
              </a:r>
              <a:endParaRPr lang="en-US" sz="1800" dirty="0">
                <a:solidFill>
                  <a:srgbClr val="C00000"/>
                </a:solidFill>
                <a:latin typeface="Courier New" panose="02070309020205020404" pitchFamily="49" charset="0"/>
                <a:cs typeface="Courier New" panose="02070309020205020404" pitchFamily="49" charset="0"/>
              </a:endParaRPr>
            </a:p>
          </p:txBody>
        </p:sp>
        <p:cxnSp>
          <p:nvCxnSpPr>
            <p:cNvPr id="51" name="Straight Connector 50">
              <a:extLst>
                <a:ext uri="{FF2B5EF4-FFF2-40B4-BE49-F238E27FC236}">
                  <a16:creationId xmlns:a16="http://schemas.microsoft.com/office/drawing/2014/main" id="{CC387DC4-C5DA-42F8-B726-D1270486F5D7}"/>
                </a:ext>
              </a:extLst>
            </p:cNvPr>
            <p:cNvCxnSpPr>
              <a:cxnSpLocks/>
            </p:cNvCxnSpPr>
            <p:nvPr/>
          </p:nvCxnSpPr>
          <p:spPr>
            <a:xfrm>
              <a:off x="9876130" y="3513001"/>
              <a:ext cx="1313538"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AF7E1F3D-4F40-4598-8369-9BAC777A79F5}"/>
                </a:ext>
              </a:extLst>
            </p:cNvPr>
            <p:cNvCxnSpPr>
              <a:cxnSpLocks/>
            </p:cNvCxnSpPr>
            <p:nvPr/>
          </p:nvCxnSpPr>
          <p:spPr>
            <a:xfrm flipV="1">
              <a:off x="11189668" y="2112473"/>
              <a:ext cx="402998" cy="1400528"/>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grpSp>
      <p:grpSp>
        <p:nvGrpSpPr>
          <p:cNvPr id="53" name="Group 52">
            <a:extLst>
              <a:ext uri="{FF2B5EF4-FFF2-40B4-BE49-F238E27FC236}">
                <a16:creationId xmlns:a16="http://schemas.microsoft.com/office/drawing/2014/main" id="{935FB0E9-1140-4F42-B6D7-798C8E1C5654}"/>
              </a:ext>
            </a:extLst>
          </p:cNvPr>
          <p:cNvGrpSpPr/>
          <p:nvPr/>
        </p:nvGrpSpPr>
        <p:grpSpPr>
          <a:xfrm>
            <a:off x="2927820" y="1460828"/>
            <a:ext cx="4749482" cy="908018"/>
            <a:chOff x="9696876" y="3160920"/>
            <a:chExt cx="2473153" cy="908018"/>
          </a:xfrm>
        </p:grpSpPr>
        <p:sp>
          <p:nvSpPr>
            <p:cNvPr id="54" name="TextBox 53">
              <a:extLst>
                <a:ext uri="{FF2B5EF4-FFF2-40B4-BE49-F238E27FC236}">
                  <a16:creationId xmlns:a16="http://schemas.microsoft.com/office/drawing/2014/main" id="{F3B4C780-57EB-4536-A746-FA85CC3FA3E2}"/>
                </a:ext>
              </a:extLst>
            </p:cNvPr>
            <p:cNvSpPr txBox="1"/>
            <p:nvPr/>
          </p:nvSpPr>
          <p:spPr>
            <a:xfrm>
              <a:off x="9696876" y="3160920"/>
              <a:ext cx="2473153" cy="369332"/>
            </a:xfrm>
            <a:prstGeom prst="rect">
              <a:avLst/>
            </a:prstGeom>
            <a:noFill/>
          </p:spPr>
          <p:txBody>
            <a:bodyPr wrap="square">
              <a:spAutoFit/>
            </a:bodyPr>
            <a:lstStyle/>
            <a:p>
              <a:pPr algn="ctr"/>
              <a:r>
                <a:rPr lang="en-US" dirty="0" err="1">
                  <a:solidFill>
                    <a:srgbClr val="C00000"/>
                  </a:solidFill>
                  <a:latin typeface="Courier New" panose="02070309020205020404" pitchFamily="49" charset="0"/>
                  <a:cs typeface="Courier New" panose="02070309020205020404" pitchFamily="49" charset="0"/>
                </a:rPr>
                <a:t>rospy.Subscriber</a:t>
              </a:r>
              <a:endParaRPr lang="en-US" sz="1800" dirty="0">
                <a:solidFill>
                  <a:srgbClr val="C00000"/>
                </a:solidFill>
                <a:latin typeface="Courier New" panose="02070309020205020404" pitchFamily="49" charset="0"/>
                <a:cs typeface="Courier New" panose="02070309020205020404" pitchFamily="49" charset="0"/>
              </a:endParaRPr>
            </a:p>
          </p:txBody>
        </p:sp>
        <p:cxnSp>
          <p:nvCxnSpPr>
            <p:cNvPr id="55" name="Straight Connector 54">
              <a:extLst>
                <a:ext uri="{FF2B5EF4-FFF2-40B4-BE49-F238E27FC236}">
                  <a16:creationId xmlns:a16="http://schemas.microsoft.com/office/drawing/2014/main" id="{45A2393D-25D1-41F9-A480-0ABC197DC1B7}"/>
                </a:ext>
              </a:extLst>
            </p:cNvPr>
            <p:cNvCxnSpPr>
              <a:cxnSpLocks/>
            </p:cNvCxnSpPr>
            <p:nvPr/>
          </p:nvCxnSpPr>
          <p:spPr>
            <a:xfrm>
              <a:off x="10276684" y="3498974"/>
              <a:ext cx="1313538"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D22CA55E-AF73-4E72-9A52-88193370BE05}"/>
                </a:ext>
              </a:extLst>
            </p:cNvPr>
            <p:cNvCxnSpPr>
              <a:cxnSpLocks/>
            </p:cNvCxnSpPr>
            <p:nvPr/>
          </p:nvCxnSpPr>
          <p:spPr>
            <a:xfrm flipH="1">
              <a:off x="9978696" y="3498974"/>
              <a:ext cx="297988" cy="569964"/>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grpSp>
      <p:cxnSp>
        <p:nvCxnSpPr>
          <p:cNvPr id="46" name="Straight Arrow Connector 45">
            <a:extLst>
              <a:ext uri="{FF2B5EF4-FFF2-40B4-BE49-F238E27FC236}">
                <a16:creationId xmlns:a16="http://schemas.microsoft.com/office/drawing/2014/main" id="{D6F9B56D-FB77-4BA8-9F43-C35C7D55E5B6}"/>
              </a:ext>
            </a:extLst>
          </p:cNvPr>
          <p:cNvCxnSpPr>
            <a:cxnSpLocks/>
            <a:stCxn id="18" idx="1"/>
            <a:endCxn id="22" idx="3"/>
          </p:cNvCxnSpPr>
          <p:nvPr/>
        </p:nvCxnSpPr>
        <p:spPr>
          <a:xfrm flipH="1" flipV="1">
            <a:off x="1566638" y="4304345"/>
            <a:ext cx="329034" cy="99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900730294"/>
      </p:ext>
    </p:extLst>
  </p:cSld>
  <p:clrMapOvr>
    <a:masterClrMapping/>
  </p:clrMapOvr>
  <mc:AlternateContent xmlns:mc="http://schemas.openxmlformats.org/markup-compatibility/2006" xmlns:p14="http://schemas.microsoft.com/office/powerpoint/2010/main">
    <mc:Choice Requires="p14">
      <p:transition spd="med" p14:dur="700" advTm="198420">
        <p:fade/>
      </p:transition>
    </mc:Choice>
    <mc:Fallback xmlns="">
      <p:transition spd="med" advTm="19842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wipe(left)">
                                      <p:cBhvr>
                                        <p:cTn id="12" dur="500"/>
                                        <p:tgtEl>
                                          <p:spTgt spid="21"/>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fade">
                                      <p:cBhvr>
                                        <p:cTn id="16" dur="500"/>
                                        <p:tgtEl>
                                          <p:spTgt spid="17"/>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wipe(left)">
                                      <p:cBhvr>
                                        <p:cTn id="21" dur="500"/>
                                        <p:tgtEl>
                                          <p:spTgt spid="6"/>
                                        </p:tgtEl>
                                      </p:cBhvr>
                                    </p:animEffec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500"/>
                                        <p:tgtEl>
                                          <p:spTgt spid="7"/>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wipe(left)">
                                      <p:cBhvr>
                                        <p:cTn id="30" dur="500"/>
                                        <p:tgtEl>
                                          <p:spTgt spid="4"/>
                                        </p:tgtEl>
                                      </p:cBhvr>
                                    </p:animEffect>
                                  </p:childTnLst>
                                </p:cTn>
                              </p:par>
                            </p:childTnLst>
                          </p:cTn>
                        </p:par>
                        <p:par>
                          <p:cTn id="31" fill="hold">
                            <p:stCondLst>
                              <p:cond delay="500"/>
                            </p:stCondLst>
                            <p:childTnLst>
                              <p:par>
                                <p:cTn id="32" presetID="10" presetClass="entr" presetSubtype="0" fill="hold" grpId="0" nodeType="afterEffect">
                                  <p:stCondLst>
                                    <p:cond delay="0"/>
                                  </p:stCondLst>
                                  <p:childTnLst>
                                    <p:set>
                                      <p:cBhvr>
                                        <p:cTn id="33" dur="1" fill="hold">
                                          <p:stCondLst>
                                            <p:cond delay="0"/>
                                          </p:stCondLst>
                                        </p:cTn>
                                        <p:tgtEl>
                                          <p:spTgt spid="5"/>
                                        </p:tgtEl>
                                        <p:attrNameLst>
                                          <p:attrName>style.visibility</p:attrName>
                                        </p:attrNameLst>
                                      </p:cBhvr>
                                      <p:to>
                                        <p:strVal val="visible"/>
                                      </p:to>
                                    </p:set>
                                    <p:animEffect transition="in" filter="fade">
                                      <p:cBhvr>
                                        <p:cTn id="34" dur="500"/>
                                        <p:tgtEl>
                                          <p:spTgt spid="5"/>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nodeType="click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wipe(left)">
                                      <p:cBhvr>
                                        <p:cTn id="39" dur="500"/>
                                        <p:tgtEl>
                                          <p:spTgt spid="14"/>
                                        </p:tgtEl>
                                      </p:cBhvr>
                                    </p:animEffect>
                                  </p:childTnLst>
                                </p:cTn>
                              </p:par>
                            </p:childTnLst>
                          </p:cTn>
                        </p:par>
                        <p:par>
                          <p:cTn id="40" fill="hold">
                            <p:stCondLst>
                              <p:cond delay="500"/>
                            </p:stCondLst>
                            <p:childTnLst>
                              <p:par>
                                <p:cTn id="41" presetID="10" presetClass="entr" presetSubtype="0" fill="hold" grpId="0" nodeType="afterEffect">
                                  <p:stCondLst>
                                    <p:cond delay="0"/>
                                  </p:stCondLst>
                                  <p:childTnLst>
                                    <p:set>
                                      <p:cBhvr>
                                        <p:cTn id="42" dur="1" fill="hold">
                                          <p:stCondLst>
                                            <p:cond delay="0"/>
                                          </p:stCondLst>
                                        </p:cTn>
                                        <p:tgtEl>
                                          <p:spTgt spid="15"/>
                                        </p:tgtEl>
                                        <p:attrNameLst>
                                          <p:attrName>style.visibility</p:attrName>
                                        </p:attrNameLst>
                                      </p:cBhvr>
                                      <p:to>
                                        <p:strVal val="visible"/>
                                      </p:to>
                                    </p:set>
                                    <p:animEffect transition="in" filter="fade">
                                      <p:cBhvr>
                                        <p:cTn id="43" dur="500"/>
                                        <p:tgtEl>
                                          <p:spTgt spid="15"/>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1" fill="hold" nodeType="clickEffect">
                                  <p:stCondLst>
                                    <p:cond delay="0"/>
                                  </p:stCondLst>
                                  <p:childTnLst>
                                    <p:set>
                                      <p:cBhvr>
                                        <p:cTn id="47" dur="1" fill="hold">
                                          <p:stCondLst>
                                            <p:cond delay="0"/>
                                          </p:stCondLst>
                                        </p:cTn>
                                        <p:tgtEl>
                                          <p:spTgt spid="19"/>
                                        </p:tgtEl>
                                        <p:attrNameLst>
                                          <p:attrName>style.visibility</p:attrName>
                                        </p:attrNameLst>
                                      </p:cBhvr>
                                      <p:to>
                                        <p:strVal val="visible"/>
                                      </p:to>
                                    </p:set>
                                    <p:animEffect transition="in" filter="wipe(up)">
                                      <p:cBhvr>
                                        <p:cTn id="48" dur="500"/>
                                        <p:tgtEl>
                                          <p:spTgt spid="19"/>
                                        </p:tgtEl>
                                      </p:cBhvr>
                                    </p:animEffect>
                                  </p:childTnLst>
                                </p:cTn>
                              </p:par>
                            </p:childTnLst>
                          </p:cTn>
                        </p:par>
                        <p:par>
                          <p:cTn id="49" fill="hold">
                            <p:stCondLst>
                              <p:cond delay="500"/>
                            </p:stCondLst>
                            <p:childTnLst>
                              <p:par>
                                <p:cTn id="50" presetID="10" presetClass="entr" presetSubtype="0" fill="hold" grpId="0" nodeType="afterEffect">
                                  <p:stCondLst>
                                    <p:cond delay="0"/>
                                  </p:stCondLst>
                                  <p:childTnLst>
                                    <p:set>
                                      <p:cBhvr>
                                        <p:cTn id="51" dur="1" fill="hold">
                                          <p:stCondLst>
                                            <p:cond delay="0"/>
                                          </p:stCondLst>
                                        </p:cTn>
                                        <p:tgtEl>
                                          <p:spTgt spid="8"/>
                                        </p:tgtEl>
                                        <p:attrNameLst>
                                          <p:attrName>style.visibility</p:attrName>
                                        </p:attrNameLst>
                                      </p:cBhvr>
                                      <p:to>
                                        <p:strVal val="visible"/>
                                      </p:to>
                                    </p:set>
                                    <p:animEffect transition="in" filter="fade">
                                      <p:cBhvr>
                                        <p:cTn id="52" dur="500"/>
                                        <p:tgtEl>
                                          <p:spTgt spid="8"/>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20"/>
                                        </p:tgtEl>
                                        <p:attrNameLst>
                                          <p:attrName>style.visibility</p:attrName>
                                        </p:attrNameLst>
                                      </p:cBhvr>
                                      <p:to>
                                        <p:strVal val="visible"/>
                                      </p:to>
                                    </p:set>
                                    <p:animEffect transition="in" filter="wipe(left)">
                                      <p:cBhvr>
                                        <p:cTn id="57" dur="500"/>
                                        <p:tgtEl>
                                          <p:spTgt spid="20"/>
                                        </p:tgtEl>
                                      </p:cBhvr>
                                    </p:animEffect>
                                  </p:childTnLst>
                                </p:cTn>
                              </p:par>
                            </p:childTnLst>
                          </p:cTn>
                        </p:par>
                        <p:par>
                          <p:cTn id="58" fill="hold">
                            <p:stCondLst>
                              <p:cond delay="500"/>
                            </p:stCondLst>
                            <p:childTnLst>
                              <p:par>
                                <p:cTn id="59" presetID="10" presetClass="entr" presetSubtype="0" fill="hold" grpId="0" nodeType="afterEffect">
                                  <p:stCondLst>
                                    <p:cond delay="0"/>
                                  </p:stCondLst>
                                  <p:childTnLst>
                                    <p:set>
                                      <p:cBhvr>
                                        <p:cTn id="60" dur="1" fill="hold">
                                          <p:stCondLst>
                                            <p:cond delay="0"/>
                                          </p:stCondLst>
                                        </p:cTn>
                                        <p:tgtEl>
                                          <p:spTgt spid="28"/>
                                        </p:tgtEl>
                                        <p:attrNameLst>
                                          <p:attrName>style.visibility</p:attrName>
                                        </p:attrNameLst>
                                      </p:cBhvr>
                                      <p:to>
                                        <p:strVal val="visible"/>
                                      </p:to>
                                    </p:set>
                                    <p:animEffect transition="in" filter="fade">
                                      <p:cBhvr>
                                        <p:cTn id="61" dur="500"/>
                                        <p:tgtEl>
                                          <p:spTgt spid="28"/>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1" fill="hold" nodeType="clickEffect">
                                  <p:stCondLst>
                                    <p:cond delay="0"/>
                                  </p:stCondLst>
                                  <p:childTnLst>
                                    <p:set>
                                      <p:cBhvr>
                                        <p:cTn id="65" dur="1" fill="hold">
                                          <p:stCondLst>
                                            <p:cond delay="0"/>
                                          </p:stCondLst>
                                        </p:cTn>
                                        <p:tgtEl>
                                          <p:spTgt spid="50"/>
                                        </p:tgtEl>
                                        <p:attrNameLst>
                                          <p:attrName>style.visibility</p:attrName>
                                        </p:attrNameLst>
                                      </p:cBhvr>
                                      <p:to>
                                        <p:strVal val="visible"/>
                                      </p:to>
                                    </p:set>
                                    <p:animEffect transition="in" filter="wipe(up)">
                                      <p:cBhvr>
                                        <p:cTn id="66" dur="500"/>
                                        <p:tgtEl>
                                          <p:spTgt spid="50"/>
                                        </p:tgtEl>
                                      </p:cBhvr>
                                    </p:animEffect>
                                  </p:childTnLst>
                                </p:cTn>
                              </p:par>
                            </p:childTnLst>
                          </p:cTn>
                        </p:par>
                        <p:par>
                          <p:cTn id="67" fill="hold">
                            <p:stCondLst>
                              <p:cond delay="500"/>
                            </p:stCondLst>
                            <p:childTnLst>
                              <p:par>
                                <p:cTn id="68" presetID="10" presetClass="entr" presetSubtype="0" fill="hold" grpId="0" nodeType="afterEffect">
                                  <p:stCondLst>
                                    <p:cond delay="0"/>
                                  </p:stCondLst>
                                  <p:childTnLst>
                                    <p:set>
                                      <p:cBhvr>
                                        <p:cTn id="69" dur="1" fill="hold">
                                          <p:stCondLst>
                                            <p:cond delay="0"/>
                                          </p:stCondLst>
                                        </p:cTn>
                                        <p:tgtEl>
                                          <p:spTgt spid="13"/>
                                        </p:tgtEl>
                                        <p:attrNameLst>
                                          <p:attrName>style.visibility</p:attrName>
                                        </p:attrNameLst>
                                      </p:cBhvr>
                                      <p:to>
                                        <p:strVal val="visible"/>
                                      </p:to>
                                    </p:set>
                                    <p:animEffect transition="in" filter="fade">
                                      <p:cBhvr>
                                        <p:cTn id="70" dur="500"/>
                                        <p:tgtEl>
                                          <p:spTgt spid="13"/>
                                        </p:tgtEl>
                                      </p:cBhvr>
                                    </p:animEffect>
                                  </p:childTnLst>
                                </p:cTn>
                              </p:par>
                            </p:childTnLst>
                          </p:cTn>
                        </p:par>
                      </p:childTnLst>
                    </p:cTn>
                  </p:par>
                  <p:par>
                    <p:cTn id="71" fill="hold">
                      <p:stCondLst>
                        <p:cond delay="indefinite"/>
                      </p:stCondLst>
                      <p:childTnLst>
                        <p:par>
                          <p:cTn id="72" fill="hold">
                            <p:stCondLst>
                              <p:cond delay="0"/>
                            </p:stCondLst>
                            <p:childTnLst>
                              <p:par>
                                <p:cTn id="73" presetID="22" presetClass="entr" presetSubtype="2" fill="hold" nodeType="clickEffect">
                                  <p:stCondLst>
                                    <p:cond delay="0"/>
                                  </p:stCondLst>
                                  <p:childTnLst>
                                    <p:set>
                                      <p:cBhvr>
                                        <p:cTn id="74" dur="1" fill="hold">
                                          <p:stCondLst>
                                            <p:cond delay="0"/>
                                          </p:stCondLst>
                                        </p:cTn>
                                        <p:tgtEl>
                                          <p:spTgt spid="9"/>
                                        </p:tgtEl>
                                        <p:attrNameLst>
                                          <p:attrName>style.visibility</p:attrName>
                                        </p:attrNameLst>
                                      </p:cBhvr>
                                      <p:to>
                                        <p:strVal val="visible"/>
                                      </p:to>
                                    </p:set>
                                    <p:animEffect transition="in" filter="wipe(right)">
                                      <p:cBhvr>
                                        <p:cTn id="75" dur="500"/>
                                        <p:tgtEl>
                                          <p:spTgt spid="9"/>
                                        </p:tgtEl>
                                      </p:cBhvr>
                                    </p:animEffect>
                                  </p:childTnLst>
                                </p:cTn>
                              </p:par>
                            </p:childTnLst>
                          </p:cTn>
                        </p:par>
                        <p:par>
                          <p:cTn id="76" fill="hold">
                            <p:stCondLst>
                              <p:cond delay="500"/>
                            </p:stCondLst>
                            <p:childTnLst>
                              <p:par>
                                <p:cTn id="77" presetID="10" presetClass="entr" presetSubtype="0" fill="hold" grpId="0" nodeType="afterEffect">
                                  <p:stCondLst>
                                    <p:cond delay="0"/>
                                  </p:stCondLst>
                                  <p:childTnLst>
                                    <p:set>
                                      <p:cBhvr>
                                        <p:cTn id="78" dur="1" fill="hold">
                                          <p:stCondLst>
                                            <p:cond delay="0"/>
                                          </p:stCondLst>
                                        </p:cTn>
                                        <p:tgtEl>
                                          <p:spTgt spid="16"/>
                                        </p:tgtEl>
                                        <p:attrNameLst>
                                          <p:attrName>style.visibility</p:attrName>
                                        </p:attrNameLst>
                                      </p:cBhvr>
                                      <p:to>
                                        <p:strVal val="visible"/>
                                      </p:to>
                                    </p:set>
                                    <p:animEffect transition="in" filter="fade">
                                      <p:cBhvr>
                                        <p:cTn id="79" dur="500"/>
                                        <p:tgtEl>
                                          <p:spTgt spid="16"/>
                                        </p:tgtEl>
                                      </p:cBhvr>
                                    </p:animEffect>
                                  </p:childTnLst>
                                </p:cTn>
                              </p:par>
                            </p:childTnLst>
                          </p:cTn>
                        </p:par>
                      </p:childTnLst>
                    </p:cTn>
                  </p:par>
                  <p:par>
                    <p:cTn id="80" fill="hold">
                      <p:stCondLst>
                        <p:cond delay="indefinite"/>
                      </p:stCondLst>
                      <p:childTnLst>
                        <p:par>
                          <p:cTn id="81" fill="hold">
                            <p:stCondLst>
                              <p:cond delay="0"/>
                            </p:stCondLst>
                            <p:childTnLst>
                              <p:par>
                                <p:cTn id="82" presetID="22" presetClass="entr" presetSubtype="2" fill="hold" nodeType="clickEffect">
                                  <p:stCondLst>
                                    <p:cond delay="0"/>
                                  </p:stCondLst>
                                  <p:childTnLst>
                                    <p:set>
                                      <p:cBhvr>
                                        <p:cTn id="83" dur="1" fill="hold">
                                          <p:stCondLst>
                                            <p:cond delay="0"/>
                                          </p:stCondLst>
                                        </p:cTn>
                                        <p:tgtEl>
                                          <p:spTgt spid="10"/>
                                        </p:tgtEl>
                                        <p:attrNameLst>
                                          <p:attrName>style.visibility</p:attrName>
                                        </p:attrNameLst>
                                      </p:cBhvr>
                                      <p:to>
                                        <p:strVal val="visible"/>
                                      </p:to>
                                    </p:set>
                                    <p:animEffect transition="in" filter="wipe(right)">
                                      <p:cBhvr>
                                        <p:cTn id="84" dur="500"/>
                                        <p:tgtEl>
                                          <p:spTgt spid="10"/>
                                        </p:tgtEl>
                                      </p:cBhvr>
                                    </p:animEffect>
                                  </p:childTnLst>
                                </p:cTn>
                              </p:par>
                            </p:childTnLst>
                          </p:cTn>
                        </p:par>
                        <p:par>
                          <p:cTn id="85" fill="hold">
                            <p:stCondLst>
                              <p:cond delay="500"/>
                            </p:stCondLst>
                            <p:childTnLst>
                              <p:par>
                                <p:cTn id="86" presetID="10" presetClass="entr" presetSubtype="0" fill="hold" grpId="0" nodeType="afterEffect">
                                  <p:stCondLst>
                                    <p:cond delay="0"/>
                                  </p:stCondLst>
                                  <p:childTnLst>
                                    <p:set>
                                      <p:cBhvr>
                                        <p:cTn id="87" dur="1" fill="hold">
                                          <p:stCondLst>
                                            <p:cond delay="0"/>
                                          </p:stCondLst>
                                        </p:cTn>
                                        <p:tgtEl>
                                          <p:spTgt spid="11"/>
                                        </p:tgtEl>
                                        <p:attrNameLst>
                                          <p:attrName>style.visibility</p:attrName>
                                        </p:attrNameLst>
                                      </p:cBhvr>
                                      <p:to>
                                        <p:strVal val="visible"/>
                                      </p:to>
                                    </p:set>
                                    <p:animEffect transition="in" filter="fade">
                                      <p:cBhvr>
                                        <p:cTn id="88" dur="500"/>
                                        <p:tgtEl>
                                          <p:spTgt spid="11"/>
                                        </p:tgtEl>
                                      </p:cBhvr>
                                    </p:animEffect>
                                  </p:childTnLst>
                                </p:cTn>
                              </p:par>
                            </p:childTnLst>
                          </p:cTn>
                        </p:par>
                      </p:childTnLst>
                    </p:cTn>
                  </p:par>
                  <p:par>
                    <p:cTn id="89" fill="hold">
                      <p:stCondLst>
                        <p:cond delay="indefinite"/>
                      </p:stCondLst>
                      <p:childTnLst>
                        <p:par>
                          <p:cTn id="90" fill="hold">
                            <p:stCondLst>
                              <p:cond delay="0"/>
                            </p:stCondLst>
                            <p:childTnLst>
                              <p:par>
                                <p:cTn id="91" presetID="22" presetClass="entr" presetSubtype="2" fill="hold" nodeType="clickEffect">
                                  <p:stCondLst>
                                    <p:cond delay="0"/>
                                  </p:stCondLst>
                                  <p:childTnLst>
                                    <p:set>
                                      <p:cBhvr>
                                        <p:cTn id="92" dur="1" fill="hold">
                                          <p:stCondLst>
                                            <p:cond delay="0"/>
                                          </p:stCondLst>
                                        </p:cTn>
                                        <p:tgtEl>
                                          <p:spTgt spid="12"/>
                                        </p:tgtEl>
                                        <p:attrNameLst>
                                          <p:attrName>style.visibility</p:attrName>
                                        </p:attrNameLst>
                                      </p:cBhvr>
                                      <p:to>
                                        <p:strVal val="visible"/>
                                      </p:to>
                                    </p:set>
                                    <p:animEffect transition="in" filter="wipe(right)">
                                      <p:cBhvr>
                                        <p:cTn id="93" dur="500"/>
                                        <p:tgtEl>
                                          <p:spTgt spid="12"/>
                                        </p:tgtEl>
                                      </p:cBhvr>
                                    </p:animEffect>
                                  </p:childTnLst>
                                </p:cTn>
                              </p:par>
                            </p:childTnLst>
                          </p:cTn>
                        </p:par>
                        <p:par>
                          <p:cTn id="94" fill="hold">
                            <p:stCondLst>
                              <p:cond delay="500"/>
                            </p:stCondLst>
                            <p:childTnLst>
                              <p:par>
                                <p:cTn id="95" presetID="10" presetClass="entr" presetSubtype="0" fill="hold" grpId="0" nodeType="afterEffect">
                                  <p:stCondLst>
                                    <p:cond delay="0"/>
                                  </p:stCondLst>
                                  <p:childTnLst>
                                    <p:set>
                                      <p:cBhvr>
                                        <p:cTn id="96" dur="1" fill="hold">
                                          <p:stCondLst>
                                            <p:cond delay="0"/>
                                          </p:stCondLst>
                                        </p:cTn>
                                        <p:tgtEl>
                                          <p:spTgt spid="18"/>
                                        </p:tgtEl>
                                        <p:attrNameLst>
                                          <p:attrName>style.visibility</p:attrName>
                                        </p:attrNameLst>
                                      </p:cBhvr>
                                      <p:to>
                                        <p:strVal val="visible"/>
                                      </p:to>
                                    </p:set>
                                    <p:animEffect transition="in" filter="fade">
                                      <p:cBhvr>
                                        <p:cTn id="97" dur="500"/>
                                        <p:tgtEl>
                                          <p:spTgt spid="18"/>
                                        </p:tgtEl>
                                      </p:cBhvr>
                                    </p:animEffect>
                                  </p:childTnLst>
                                </p:cTn>
                              </p:par>
                            </p:childTnLst>
                          </p:cTn>
                        </p:par>
                      </p:childTnLst>
                    </p:cTn>
                  </p:par>
                  <p:par>
                    <p:cTn id="98" fill="hold">
                      <p:stCondLst>
                        <p:cond delay="indefinite"/>
                      </p:stCondLst>
                      <p:childTnLst>
                        <p:par>
                          <p:cTn id="99" fill="hold">
                            <p:stCondLst>
                              <p:cond delay="0"/>
                            </p:stCondLst>
                            <p:childTnLst>
                              <p:par>
                                <p:cTn id="100" presetID="22" presetClass="entr" presetSubtype="2" fill="hold" nodeType="clickEffect">
                                  <p:stCondLst>
                                    <p:cond delay="0"/>
                                  </p:stCondLst>
                                  <p:childTnLst>
                                    <p:set>
                                      <p:cBhvr>
                                        <p:cTn id="101" dur="1" fill="hold">
                                          <p:stCondLst>
                                            <p:cond delay="0"/>
                                          </p:stCondLst>
                                        </p:cTn>
                                        <p:tgtEl>
                                          <p:spTgt spid="46"/>
                                        </p:tgtEl>
                                        <p:attrNameLst>
                                          <p:attrName>style.visibility</p:attrName>
                                        </p:attrNameLst>
                                      </p:cBhvr>
                                      <p:to>
                                        <p:strVal val="visible"/>
                                      </p:to>
                                    </p:set>
                                    <p:animEffect transition="in" filter="wipe(right)">
                                      <p:cBhvr>
                                        <p:cTn id="102" dur="500"/>
                                        <p:tgtEl>
                                          <p:spTgt spid="46"/>
                                        </p:tgtEl>
                                      </p:cBhvr>
                                    </p:animEffect>
                                  </p:childTnLst>
                                </p:cTn>
                              </p:par>
                            </p:childTnLst>
                          </p:cTn>
                        </p:par>
                        <p:par>
                          <p:cTn id="103" fill="hold">
                            <p:stCondLst>
                              <p:cond delay="500"/>
                            </p:stCondLst>
                            <p:childTnLst>
                              <p:par>
                                <p:cTn id="104" presetID="10" presetClass="entr" presetSubtype="0" fill="hold" grpId="0" nodeType="afterEffect">
                                  <p:stCondLst>
                                    <p:cond delay="0"/>
                                  </p:stCondLst>
                                  <p:childTnLst>
                                    <p:set>
                                      <p:cBhvr>
                                        <p:cTn id="105" dur="1" fill="hold">
                                          <p:stCondLst>
                                            <p:cond delay="0"/>
                                          </p:stCondLst>
                                        </p:cTn>
                                        <p:tgtEl>
                                          <p:spTgt spid="22"/>
                                        </p:tgtEl>
                                        <p:attrNameLst>
                                          <p:attrName>style.visibility</p:attrName>
                                        </p:attrNameLst>
                                      </p:cBhvr>
                                      <p:to>
                                        <p:strVal val="visible"/>
                                      </p:to>
                                    </p:set>
                                    <p:animEffect transition="in" filter="fade">
                                      <p:cBhvr>
                                        <p:cTn id="106" dur="500"/>
                                        <p:tgtEl>
                                          <p:spTgt spid="22"/>
                                        </p:tgtEl>
                                      </p:cBhvr>
                                    </p:animEffect>
                                  </p:childTnLst>
                                </p:cTn>
                              </p:par>
                            </p:childTnLst>
                          </p:cTn>
                        </p:par>
                      </p:childTnLst>
                    </p:cTn>
                  </p:par>
                  <p:par>
                    <p:cTn id="107" fill="hold">
                      <p:stCondLst>
                        <p:cond delay="indefinite"/>
                      </p:stCondLst>
                      <p:childTnLst>
                        <p:par>
                          <p:cTn id="108" fill="hold">
                            <p:stCondLst>
                              <p:cond delay="0"/>
                            </p:stCondLst>
                            <p:childTnLst>
                              <p:par>
                                <p:cTn id="109" presetID="10" presetClass="entr" presetSubtype="0" fill="hold" nodeType="clickEffect">
                                  <p:stCondLst>
                                    <p:cond delay="0"/>
                                  </p:stCondLst>
                                  <p:childTnLst>
                                    <p:set>
                                      <p:cBhvr>
                                        <p:cTn id="110" dur="1" fill="hold">
                                          <p:stCondLst>
                                            <p:cond delay="0"/>
                                          </p:stCondLst>
                                        </p:cTn>
                                        <p:tgtEl>
                                          <p:spTgt spid="53"/>
                                        </p:tgtEl>
                                        <p:attrNameLst>
                                          <p:attrName>style.visibility</p:attrName>
                                        </p:attrNameLst>
                                      </p:cBhvr>
                                      <p:to>
                                        <p:strVal val="visible"/>
                                      </p:to>
                                    </p:set>
                                    <p:animEffect transition="in" filter="fade">
                                      <p:cBhvr>
                                        <p:cTn id="111" dur="500"/>
                                        <p:tgtEl>
                                          <p:spTgt spid="53"/>
                                        </p:tgtEl>
                                      </p:cBhvr>
                                    </p:animEffect>
                                  </p:childTnLst>
                                </p:cTn>
                              </p:par>
                            </p:childTnLst>
                          </p:cTn>
                        </p:par>
                      </p:childTnLst>
                    </p:cTn>
                  </p:par>
                  <p:par>
                    <p:cTn id="112" fill="hold">
                      <p:stCondLst>
                        <p:cond delay="indefinite"/>
                      </p:stCondLst>
                      <p:childTnLst>
                        <p:par>
                          <p:cTn id="113" fill="hold">
                            <p:stCondLst>
                              <p:cond delay="0"/>
                            </p:stCondLst>
                            <p:childTnLst>
                              <p:par>
                                <p:cTn id="114" presetID="10" presetClass="entr" presetSubtype="0" fill="hold" nodeType="clickEffect">
                                  <p:stCondLst>
                                    <p:cond delay="0"/>
                                  </p:stCondLst>
                                  <p:childTnLst>
                                    <p:set>
                                      <p:cBhvr>
                                        <p:cTn id="115" dur="1" fill="hold">
                                          <p:stCondLst>
                                            <p:cond delay="0"/>
                                          </p:stCondLst>
                                        </p:cTn>
                                        <p:tgtEl>
                                          <p:spTgt spid="24"/>
                                        </p:tgtEl>
                                        <p:attrNameLst>
                                          <p:attrName>style.visibility</p:attrName>
                                        </p:attrNameLst>
                                      </p:cBhvr>
                                      <p:to>
                                        <p:strVal val="visible"/>
                                      </p:to>
                                    </p:set>
                                    <p:animEffect transition="in" filter="fade">
                                      <p:cBhvr>
                                        <p:cTn id="116" dur="500"/>
                                        <p:tgtEl>
                                          <p:spTgt spid="24"/>
                                        </p:tgtEl>
                                      </p:cBhvr>
                                    </p:animEffect>
                                  </p:childTnLst>
                                </p:cTn>
                              </p:par>
                            </p:childTnLst>
                          </p:cTn>
                        </p:par>
                      </p:childTnLst>
                    </p:cTn>
                  </p:par>
                  <p:par>
                    <p:cTn id="117" fill="hold">
                      <p:stCondLst>
                        <p:cond delay="indefinite"/>
                      </p:stCondLst>
                      <p:childTnLst>
                        <p:par>
                          <p:cTn id="118" fill="hold">
                            <p:stCondLst>
                              <p:cond delay="0"/>
                            </p:stCondLst>
                            <p:childTnLst>
                              <p:par>
                                <p:cTn id="119" presetID="10" presetClass="entr" presetSubtype="0" fill="hold" nodeType="clickEffect">
                                  <p:stCondLst>
                                    <p:cond delay="0"/>
                                  </p:stCondLst>
                                  <p:childTnLst>
                                    <p:set>
                                      <p:cBhvr>
                                        <p:cTn id="120" dur="1" fill="hold">
                                          <p:stCondLst>
                                            <p:cond delay="0"/>
                                          </p:stCondLst>
                                        </p:cTn>
                                        <p:tgtEl>
                                          <p:spTgt spid="48"/>
                                        </p:tgtEl>
                                        <p:attrNameLst>
                                          <p:attrName>style.visibility</p:attrName>
                                        </p:attrNameLst>
                                      </p:cBhvr>
                                      <p:to>
                                        <p:strVal val="visible"/>
                                      </p:to>
                                    </p:set>
                                    <p:animEffect transition="in" filter="fade">
                                      <p:cBhvr>
                                        <p:cTn id="121" dur="500"/>
                                        <p:tgtEl>
                                          <p:spTgt spid="48"/>
                                        </p:tgtEl>
                                      </p:cBhvr>
                                    </p:animEffect>
                                  </p:childTnLst>
                                </p:cTn>
                              </p:par>
                            </p:childTnLst>
                          </p:cTn>
                        </p:par>
                      </p:childTnLst>
                    </p:cTn>
                  </p:par>
                  <p:par>
                    <p:cTn id="122" fill="hold">
                      <p:stCondLst>
                        <p:cond delay="indefinite"/>
                      </p:stCondLst>
                      <p:childTnLst>
                        <p:par>
                          <p:cTn id="123" fill="hold">
                            <p:stCondLst>
                              <p:cond delay="0"/>
                            </p:stCondLst>
                            <p:childTnLst>
                              <p:par>
                                <p:cTn id="124" presetID="10" presetClass="entr" presetSubtype="0" fill="hold" nodeType="clickEffect">
                                  <p:stCondLst>
                                    <p:cond delay="0"/>
                                  </p:stCondLst>
                                  <p:childTnLst>
                                    <p:set>
                                      <p:cBhvr>
                                        <p:cTn id="125" dur="1" fill="hold">
                                          <p:stCondLst>
                                            <p:cond delay="0"/>
                                          </p:stCondLst>
                                        </p:cTn>
                                        <p:tgtEl>
                                          <p:spTgt spid="37"/>
                                        </p:tgtEl>
                                        <p:attrNameLst>
                                          <p:attrName>style.visibility</p:attrName>
                                        </p:attrNameLst>
                                      </p:cBhvr>
                                      <p:to>
                                        <p:strVal val="visible"/>
                                      </p:to>
                                    </p:set>
                                    <p:animEffect transition="in" filter="fade">
                                      <p:cBhvr>
                                        <p:cTn id="126" dur="500"/>
                                        <p:tgtEl>
                                          <p:spTgt spid="37"/>
                                        </p:tgtEl>
                                      </p:cBhvr>
                                    </p:animEffect>
                                  </p:childTnLst>
                                </p:cTn>
                              </p:par>
                            </p:childTnLst>
                          </p:cTn>
                        </p:par>
                      </p:childTnLst>
                    </p:cTn>
                  </p:par>
                  <p:par>
                    <p:cTn id="127" fill="hold">
                      <p:stCondLst>
                        <p:cond delay="indefinite"/>
                      </p:stCondLst>
                      <p:childTnLst>
                        <p:par>
                          <p:cTn id="128" fill="hold">
                            <p:stCondLst>
                              <p:cond delay="0"/>
                            </p:stCondLst>
                            <p:childTnLst>
                              <p:par>
                                <p:cTn id="129" presetID="10" presetClass="entr" presetSubtype="0" fill="hold" nodeType="clickEffect">
                                  <p:stCondLst>
                                    <p:cond delay="0"/>
                                  </p:stCondLst>
                                  <p:childTnLst>
                                    <p:set>
                                      <p:cBhvr>
                                        <p:cTn id="130" dur="1" fill="hold">
                                          <p:stCondLst>
                                            <p:cond delay="0"/>
                                          </p:stCondLst>
                                        </p:cTn>
                                        <p:tgtEl>
                                          <p:spTgt spid="42"/>
                                        </p:tgtEl>
                                        <p:attrNameLst>
                                          <p:attrName>style.visibility</p:attrName>
                                        </p:attrNameLst>
                                      </p:cBhvr>
                                      <p:to>
                                        <p:strVal val="visible"/>
                                      </p:to>
                                    </p:set>
                                    <p:animEffect transition="in" filter="fade">
                                      <p:cBhvr>
                                        <p:cTn id="131"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P spid="11" grpId="0" animBg="1"/>
      <p:bldP spid="13" grpId="0"/>
      <p:bldP spid="15" grpId="0" animBg="1"/>
      <p:bldP spid="16" grpId="0" animBg="1"/>
      <p:bldP spid="17" grpId="0" animBg="1"/>
      <p:bldP spid="18" grpId="0" animBg="1"/>
      <p:bldP spid="22" grpId="0"/>
      <p:bldP spid="23" grpId="0"/>
      <p:bldP spid="28" grpId="0" animBg="1"/>
    </p:bldLst>
  </p:timing>
  <p:extLst>
    <p:ext uri="{E180D4A7-C9FB-4DFB-919C-405C955672EB}">
      <p14:showEvtLst xmlns:p14="http://schemas.microsoft.com/office/powerpoint/2010/main">
        <p14:playEvt time="0" objId="3"/>
        <p14:pauseEvt time="0" objId="3"/>
        <p14:seekEvt time="0" objId="3" seek="0"/>
        <p14:resumeEvt time="0" objId="3"/>
        <p14:stopEvt time="195668" objId="3"/>
      </p14:showEvtLst>
    </p:ext>
  </p:extLs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988DD56-D816-423C-A926-AAD2525CD3B8}"/>
              </a:ext>
            </a:extLst>
          </p:cNvPr>
          <p:cNvSpPr>
            <a:spLocks noGrp="1"/>
          </p:cNvSpPr>
          <p:nvPr>
            <p:ph idx="1"/>
          </p:nvPr>
        </p:nvSpPr>
        <p:spPr>
          <a:xfrm>
            <a:off x="3813009" y="2282825"/>
            <a:ext cx="10515600" cy="4351338"/>
          </a:xfrm>
        </p:spPr>
        <p:txBody>
          <a:bodyPr/>
          <a:lstStyle/>
          <a:p>
            <a:r>
              <a:rPr lang="en-GB" dirty="0"/>
              <a:t>Rotate image if necessary</a:t>
            </a:r>
          </a:p>
          <a:p>
            <a:r>
              <a:rPr lang="en-GB" dirty="0"/>
              <a:t>Change image encoding if desired</a:t>
            </a:r>
          </a:p>
          <a:p>
            <a:r>
              <a:rPr lang="en-GB" dirty="0"/>
              <a:t>Reduce image size</a:t>
            </a:r>
          </a:p>
          <a:p>
            <a:r>
              <a:rPr lang="en-GB" dirty="0"/>
              <a:t>Apply initial noise reduction</a:t>
            </a:r>
            <a:endParaRPr lang="en-GB" dirty="0">
              <a:solidFill>
                <a:srgbClr val="FF0000"/>
              </a:solidFill>
            </a:endParaRPr>
          </a:p>
        </p:txBody>
      </p:sp>
      <p:sp>
        <p:nvSpPr>
          <p:cNvPr id="2" name="Title 1">
            <a:extLst>
              <a:ext uri="{FF2B5EF4-FFF2-40B4-BE49-F238E27FC236}">
                <a16:creationId xmlns:a16="http://schemas.microsoft.com/office/drawing/2014/main" id="{54654C82-0582-4CDA-BCEA-395616E40F9C}"/>
              </a:ext>
            </a:extLst>
          </p:cNvPr>
          <p:cNvSpPr>
            <a:spLocks noGrp="1"/>
          </p:cNvSpPr>
          <p:nvPr>
            <p:ph type="title"/>
          </p:nvPr>
        </p:nvSpPr>
        <p:spPr/>
        <p:txBody>
          <a:bodyPr/>
          <a:lstStyle/>
          <a:p>
            <a:r>
              <a:rPr lang="en-GB" dirty="0"/>
              <a:t>Pre-processing</a:t>
            </a:r>
          </a:p>
        </p:txBody>
      </p:sp>
      <p:pic>
        <p:nvPicPr>
          <p:cNvPr id="5" name="Picture 4" descr="A picture containing text, indoor&#10;&#10;Description automatically generated">
            <a:extLst>
              <a:ext uri="{FF2B5EF4-FFF2-40B4-BE49-F238E27FC236}">
                <a16:creationId xmlns:a16="http://schemas.microsoft.com/office/drawing/2014/main" id="{E24EB2BD-3F46-4A7A-828A-B20088D69C96}"/>
              </a:ext>
            </a:extLst>
          </p:cNvPr>
          <p:cNvPicPr>
            <a:picLocks noChangeAspect="1"/>
          </p:cNvPicPr>
          <p:nvPr/>
        </p:nvPicPr>
        <p:blipFill rotWithShape="1">
          <a:blip r:embed="rId4">
            <a:extLst>
              <a:ext uri="{28A0092B-C50C-407E-A947-70E740481C1C}">
                <a14:useLocalDpi xmlns:a14="http://schemas.microsoft.com/office/drawing/2010/main" val="0"/>
              </a:ext>
            </a:extLst>
          </a:blip>
          <a:srcRect l="3355" t="15087" r="13100" b="2984"/>
          <a:stretch/>
        </p:blipFill>
        <p:spPr>
          <a:xfrm rot="10800000">
            <a:off x="2005504" y="1825625"/>
            <a:ext cx="8180992" cy="4512855"/>
          </a:xfrm>
          <a:prstGeom prst="rect">
            <a:avLst/>
          </a:prstGeom>
        </p:spPr>
      </p:pic>
      <p:pic>
        <p:nvPicPr>
          <p:cNvPr id="6" name="Picture 5" descr="A picture containing text, indoor&#10;&#10;Description automatically generated">
            <a:extLst>
              <a:ext uri="{FF2B5EF4-FFF2-40B4-BE49-F238E27FC236}">
                <a16:creationId xmlns:a16="http://schemas.microsoft.com/office/drawing/2014/main" id="{649C612A-4357-45A3-B71D-3873B02DB0AF}"/>
              </a:ext>
            </a:extLst>
          </p:cNvPr>
          <p:cNvPicPr>
            <a:picLocks noChangeAspect="1"/>
          </p:cNvPicPr>
          <p:nvPr/>
        </p:nvPicPr>
        <p:blipFill rotWithShape="1">
          <a:blip r:embed="rId4">
            <a:extLst>
              <a:ext uri="{28A0092B-C50C-407E-A947-70E740481C1C}">
                <a14:useLocalDpi xmlns:a14="http://schemas.microsoft.com/office/drawing/2010/main" val="0"/>
              </a:ext>
            </a:extLst>
          </a:blip>
          <a:srcRect l="3355" t="15087" r="13100" b="2984"/>
          <a:stretch/>
        </p:blipFill>
        <p:spPr>
          <a:xfrm>
            <a:off x="2005504" y="1825623"/>
            <a:ext cx="8180992" cy="4512855"/>
          </a:xfrm>
          <a:prstGeom prst="rect">
            <a:avLst/>
          </a:prstGeom>
        </p:spPr>
      </p:pic>
      <p:pic>
        <p:nvPicPr>
          <p:cNvPr id="8" name="Picture 7" descr="A picture containing text, electronics, screenshot&#10;&#10;Description automatically generated">
            <a:extLst>
              <a:ext uri="{FF2B5EF4-FFF2-40B4-BE49-F238E27FC236}">
                <a16:creationId xmlns:a16="http://schemas.microsoft.com/office/drawing/2014/main" id="{CCE52DF1-9070-4834-B34E-A4593FA73C05}"/>
              </a:ext>
            </a:extLst>
          </p:cNvPr>
          <p:cNvPicPr>
            <a:picLocks noChangeAspect="1"/>
          </p:cNvPicPr>
          <p:nvPr/>
        </p:nvPicPr>
        <p:blipFill rotWithShape="1">
          <a:blip r:embed="rId5">
            <a:extLst>
              <a:ext uri="{28A0092B-C50C-407E-A947-70E740481C1C}">
                <a14:useLocalDpi xmlns:a14="http://schemas.microsoft.com/office/drawing/2010/main" val="0"/>
              </a:ext>
            </a:extLst>
          </a:blip>
          <a:srcRect l="3659" t="15448" r="13841" b="3738"/>
          <a:stretch/>
        </p:blipFill>
        <p:spPr>
          <a:xfrm>
            <a:off x="2005504" y="1825620"/>
            <a:ext cx="8190333" cy="4512855"/>
          </a:xfrm>
          <a:prstGeom prst="rect">
            <a:avLst/>
          </a:prstGeom>
        </p:spPr>
      </p:pic>
      <p:pic>
        <p:nvPicPr>
          <p:cNvPr id="10" name="Picture 9" descr="Graphical user interface&#10;&#10;Description automatically generated">
            <a:extLst>
              <a:ext uri="{FF2B5EF4-FFF2-40B4-BE49-F238E27FC236}">
                <a16:creationId xmlns:a16="http://schemas.microsoft.com/office/drawing/2014/main" id="{E8880BD1-5B54-4D12-BDE4-C04F628EF896}"/>
              </a:ext>
            </a:extLst>
          </p:cNvPr>
          <p:cNvPicPr>
            <a:picLocks noChangeAspect="1"/>
          </p:cNvPicPr>
          <p:nvPr/>
        </p:nvPicPr>
        <p:blipFill rotWithShape="1">
          <a:blip r:embed="rId6">
            <a:extLst>
              <a:ext uri="{28A0092B-C50C-407E-A947-70E740481C1C}">
                <a14:useLocalDpi xmlns:a14="http://schemas.microsoft.com/office/drawing/2010/main" val="0"/>
              </a:ext>
            </a:extLst>
          </a:blip>
          <a:srcRect l="3602" t="15122" r="34329" b="2276"/>
          <a:stretch/>
        </p:blipFill>
        <p:spPr>
          <a:xfrm>
            <a:off x="3121191" y="1884690"/>
            <a:ext cx="5949618" cy="4453785"/>
          </a:xfrm>
          <a:prstGeom prst="rect">
            <a:avLst/>
          </a:prstGeom>
        </p:spPr>
      </p:pic>
      <p:pic>
        <p:nvPicPr>
          <p:cNvPr id="12" name="Picture 11" descr="A picture containing text, computer, monitor, indoor&#10;&#10;Description automatically generated">
            <a:extLst>
              <a:ext uri="{FF2B5EF4-FFF2-40B4-BE49-F238E27FC236}">
                <a16:creationId xmlns:a16="http://schemas.microsoft.com/office/drawing/2014/main" id="{5861552B-35B4-4A26-B4B4-0D6CBE4DDD68}"/>
              </a:ext>
            </a:extLst>
          </p:cNvPr>
          <p:cNvPicPr>
            <a:picLocks noChangeAspect="1"/>
          </p:cNvPicPr>
          <p:nvPr/>
        </p:nvPicPr>
        <p:blipFill rotWithShape="1">
          <a:blip r:embed="rId7">
            <a:extLst>
              <a:ext uri="{28A0092B-C50C-407E-A947-70E740481C1C}">
                <a14:useLocalDpi xmlns:a14="http://schemas.microsoft.com/office/drawing/2010/main" val="0"/>
              </a:ext>
            </a:extLst>
          </a:blip>
          <a:srcRect l="3659" t="15284" r="13100" b="1951"/>
          <a:stretch/>
        </p:blipFill>
        <p:spPr>
          <a:xfrm>
            <a:off x="3121192" y="1855155"/>
            <a:ext cx="5949617" cy="4453786"/>
          </a:xfrm>
          <a:prstGeom prst="rect">
            <a:avLst/>
          </a:prstGeom>
        </p:spPr>
      </p:pic>
    </p:spTree>
    <p:custDataLst>
      <p:tags r:id="rId1"/>
    </p:custDataLst>
    <p:extLst>
      <p:ext uri="{BB962C8B-B14F-4D97-AF65-F5344CB8AC3E}">
        <p14:creationId xmlns:p14="http://schemas.microsoft.com/office/powerpoint/2010/main" val="3446611358"/>
      </p:ext>
    </p:extLst>
  </p:cSld>
  <p:clrMapOvr>
    <a:masterClrMapping/>
  </p:clrMapOvr>
  <mc:AlternateContent xmlns:mc="http://schemas.openxmlformats.org/markup-compatibility/2006" xmlns:p14="http://schemas.microsoft.com/office/powerpoint/2010/main">
    <mc:Choice Requires="p14">
      <p:transition spd="med" p14:dur="700" advTm="192569">
        <p:fade/>
      </p:transition>
    </mc:Choice>
    <mc:Fallback xmlns="">
      <p:transition spd="med" advTm="192569">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500"/>
                                        <p:tgtEl>
                                          <p:spTgt spid="5"/>
                                        </p:tgtEl>
                                      </p:cBhvr>
                                    </p:animEffect>
                                    <p:set>
                                      <p:cBhvr>
                                        <p:cTn id="17" dur="1" fill="hold">
                                          <p:stCondLst>
                                            <p:cond delay="499"/>
                                          </p:stCondLst>
                                        </p:cTn>
                                        <p:tgtEl>
                                          <p:spTgt spid="5"/>
                                        </p:tgtEl>
                                        <p:attrNameLst>
                                          <p:attrName>style.visibility</p:attrName>
                                        </p:attrNameLst>
                                      </p:cBhvr>
                                      <p:to>
                                        <p:strVal val="hidden"/>
                                      </p:to>
                                    </p:set>
                                  </p:childTnLst>
                                </p:cTn>
                              </p:par>
                              <p:par>
                                <p:cTn id="18" presetID="1" presetClass="entr" presetSubtype="0" fill="hold" nodeType="withEffect">
                                  <p:stCondLst>
                                    <p:cond delay="0"/>
                                  </p:stCondLst>
                                  <p:childTnLst>
                                    <p:set>
                                      <p:cBhvr>
                                        <p:cTn id="19" dur="1" fill="hold">
                                          <p:stCondLst>
                                            <p:cond delay="0"/>
                                          </p:stCondLst>
                                        </p:cTn>
                                        <p:tgtEl>
                                          <p:spTgt spid="6"/>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0" presetClass="exit" presetSubtype="0" fill="hold" nodeType="clickEffect">
                                  <p:stCondLst>
                                    <p:cond delay="0"/>
                                  </p:stCondLst>
                                  <p:childTnLst>
                                    <p:animEffect transition="out" filter="fade">
                                      <p:cBhvr>
                                        <p:cTn id="23" dur="500"/>
                                        <p:tgtEl>
                                          <p:spTgt spid="6"/>
                                        </p:tgtEl>
                                      </p:cBhvr>
                                    </p:animEffect>
                                    <p:set>
                                      <p:cBhvr>
                                        <p:cTn id="24" dur="1" fill="hold">
                                          <p:stCondLst>
                                            <p:cond delay="499"/>
                                          </p:stCondLst>
                                        </p:cTn>
                                        <p:tgtEl>
                                          <p:spTgt spid="6"/>
                                        </p:tgtEl>
                                        <p:attrNameLst>
                                          <p:attrName>style.visibility</p:attrName>
                                        </p:attrNameLst>
                                      </p:cBhvr>
                                      <p:to>
                                        <p:strVal val="hidden"/>
                                      </p:to>
                                    </p:set>
                                  </p:childTnLst>
                                </p:cTn>
                              </p:par>
                            </p:childTnLst>
                          </p:cTn>
                        </p:par>
                        <p:par>
                          <p:cTn id="25" fill="hold">
                            <p:stCondLst>
                              <p:cond delay="500"/>
                            </p:stCondLst>
                            <p:childTnLst>
                              <p:par>
                                <p:cTn id="26" presetID="10" presetClass="entr" presetSubtype="0" fill="hold" grpId="0" nodeType="afterEffect">
                                  <p:stCondLst>
                                    <p:cond delay="0"/>
                                  </p:stCondLst>
                                  <p:childTnLst>
                                    <p:set>
                                      <p:cBhvr>
                                        <p:cTn id="27" dur="1" fill="hold">
                                          <p:stCondLst>
                                            <p:cond delay="0"/>
                                          </p:stCondLst>
                                        </p:cTn>
                                        <p:tgtEl>
                                          <p:spTgt spid="3">
                                            <p:txEl>
                                              <p:pRg st="1" end="1"/>
                                            </p:txEl>
                                          </p:spTgt>
                                        </p:tgtEl>
                                        <p:attrNameLst>
                                          <p:attrName>style.visibility</p:attrName>
                                        </p:attrNameLst>
                                      </p:cBhvr>
                                      <p:to>
                                        <p:strVal val="visible"/>
                                      </p:to>
                                    </p:set>
                                    <p:animEffect transition="in" filter="fade">
                                      <p:cBhvr>
                                        <p:cTn id="28" dur="500"/>
                                        <p:tgtEl>
                                          <p:spTgt spid="3">
                                            <p:txEl>
                                              <p:pRg st="1" end="1"/>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fade">
                                      <p:cBhvr>
                                        <p:cTn id="33" dur="500"/>
                                        <p:tgtEl>
                                          <p:spTgt spid="8"/>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xit" presetSubtype="0" fill="hold" nodeType="clickEffect">
                                  <p:stCondLst>
                                    <p:cond delay="0"/>
                                  </p:stCondLst>
                                  <p:childTnLst>
                                    <p:animEffect transition="out" filter="fade">
                                      <p:cBhvr>
                                        <p:cTn id="37" dur="500"/>
                                        <p:tgtEl>
                                          <p:spTgt spid="8"/>
                                        </p:tgtEl>
                                      </p:cBhvr>
                                    </p:animEffect>
                                    <p:set>
                                      <p:cBhvr>
                                        <p:cTn id="38" dur="1" fill="hold">
                                          <p:stCondLst>
                                            <p:cond delay="499"/>
                                          </p:stCondLst>
                                        </p:cTn>
                                        <p:tgtEl>
                                          <p:spTgt spid="8"/>
                                        </p:tgtEl>
                                        <p:attrNameLst>
                                          <p:attrName>style.visibility</p:attrName>
                                        </p:attrNameLst>
                                      </p:cBhvr>
                                      <p:to>
                                        <p:strVal val="hidden"/>
                                      </p:to>
                                    </p:set>
                                  </p:childTnLst>
                                </p:cTn>
                              </p:par>
                            </p:childTnLst>
                          </p:cTn>
                        </p:par>
                        <p:par>
                          <p:cTn id="39" fill="hold">
                            <p:stCondLst>
                              <p:cond delay="500"/>
                            </p:stCondLst>
                            <p:childTnLst>
                              <p:par>
                                <p:cTn id="40" presetID="10" presetClass="entr" presetSubtype="0" fill="hold" grpId="0" nodeType="afterEffect">
                                  <p:stCondLst>
                                    <p:cond delay="0"/>
                                  </p:stCondLst>
                                  <p:childTnLst>
                                    <p:set>
                                      <p:cBhvr>
                                        <p:cTn id="41" dur="1" fill="hold">
                                          <p:stCondLst>
                                            <p:cond delay="0"/>
                                          </p:stCondLst>
                                        </p:cTn>
                                        <p:tgtEl>
                                          <p:spTgt spid="3">
                                            <p:txEl>
                                              <p:pRg st="2" end="2"/>
                                            </p:txEl>
                                          </p:spTgt>
                                        </p:tgtEl>
                                        <p:attrNameLst>
                                          <p:attrName>style.visibility</p:attrName>
                                        </p:attrNameLst>
                                      </p:cBhvr>
                                      <p:to>
                                        <p:strVal val="visible"/>
                                      </p:to>
                                    </p:set>
                                    <p:animEffect transition="in" filter="fade">
                                      <p:cBhvr>
                                        <p:cTn id="42" dur="500"/>
                                        <p:tgtEl>
                                          <p:spTgt spid="3">
                                            <p:txEl>
                                              <p:pRg st="2" end="2"/>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0"/>
                                        </p:tgtEl>
                                        <p:attrNameLst>
                                          <p:attrName>style.visibility</p:attrName>
                                        </p:attrNameLst>
                                      </p:cBhvr>
                                      <p:to>
                                        <p:strVal val="visible"/>
                                      </p:to>
                                    </p:set>
                                    <p:animEffect transition="in" filter="fade">
                                      <p:cBhvr>
                                        <p:cTn id="47" dur="500"/>
                                        <p:tgtEl>
                                          <p:spTgt spid="10"/>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xit" presetSubtype="0" fill="hold" nodeType="clickEffect">
                                  <p:stCondLst>
                                    <p:cond delay="0"/>
                                  </p:stCondLst>
                                  <p:childTnLst>
                                    <p:animEffect transition="out" filter="fade">
                                      <p:cBhvr>
                                        <p:cTn id="51" dur="500"/>
                                        <p:tgtEl>
                                          <p:spTgt spid="10"/>
                                        </p:tgtEl>
                                      </p:cBhvr>
                                    </p:animEffect>
                                    <p:set>
                                      <p:cBhvr>
                                        <p:cTn id="52" dur="1" fill="hold">
                                          <p:stCondLst>
                                            <p:cond delay="499"/>
                                          </p:stCondLst>
                                        </p:cTn>
                                        <p:tgtEl>
                                          <p:spTgt spid="10"/>
                                        </p:tgtEl>
                                        <p:attrNameLst>
                                          <p:attrName>style.visibility</p:attrName>
                                        </p:attrNameLst>
                                      </p:cBhvr>
                                      <p:to>
                                        <p:strVal val="hidden"/>
                                      </p:to>
                                    </p:set>
                                  </p:childTnLst>
                                </p:cTn>
                              </p:par>
                            </p:childTnLst>
                          </p:cTn>
                        </p:par>
                        <p:par>
                          <p:cTn id="53" fill="hold">
                            <p:stCondLst>
                              <p:cond delay="500"/>
                            </p:stCondLst>
                            <p:childTnLst>
                              <p:par>
                                <p:cTn id="54" presetID="10" presetClass="entr" presetSubtype="0" fill="hold" grpId="0" nodeType="afterEffect">
                                  <p:stCondLst>
                                    <p:cond delay="0"/>
                                  </p:stCondLst>
                                  <p:childTnLst>
                                    <p:set>
                                      <p:cBhvr>
                                        <p:cTn id="55" dur="1" fill="hold">
                                          <p:stCondLst>
                                            <p:cond delay="0"/>
                                          </p:stCondLst>
                                        </p:cTn>
                                        <p:tgtEl>
                                          <p:spTgt spid="3">
                                            <p:txEl>
                                              <p:pRg st="3" end="3"/>
                                            </p:txEl>
                                          </p:spTgt>
                                        </p:tgtEl>
                                        <p:attrNameLst>
                                          <p:attrName>style.visibility</p:attrName>
                                        </p:attrNameLst>
                                      </p:cBhvr>
                                      <p:to>
                                        <p:strVal val="visible"/>
                                      </p:to>
                                    </p:set>
                                    <p:animEffect transition="in" filter="fade">
                                      <p:cBhvr>
                                        <p:cTn id="56" dur="500"/>
                                        <p:tgtEl>
                                          <p:spTgt spid="3">
                                            <p:txEl>
                                              <p:pRg st="3" end="3"/>
                                            </p:txEl>
                                          </p:spTgt>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12"/>
                                        </p:tgtEl>
                                        <p:attrNameLst>
                                          <p:attrName>style.visibility</p:attrName>
                                        </p:attrNameLst>
                                      </p:cBhvr>
                                      <p:to>
                                        <p:strVal val="visible"/>
                                      </p:to>
                                    </p:set>
                                    <p:animEffect transition="in" filter="fade">
                                      <p:cBhvr>
                                        <p:cTn id="6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extLst>
    <p:ext uri="{E180D4A7-C9FB-4DFB-919C-405C955672EB}">
      <p14:showEvtLst xmlns:p14="http://schemas.microsoft.com/office/powerpoint/2010/main">
        <p14:playEvt time="0" objId="4"/>
        <p14:stopEvt time="187068" objId="4"/>
      </p14:showEvtLst>
    </p:ext>
  </p:extLst>
</p:sld>
</file>

<file path=ppt/tags/tag1.xml><?xml version="1.0" encoding="utf-8"?>
<p:tagLst xmlns:a="http://schemas.openxmlformats.org/drawingml/2006/main" xmlns:r="http://schemas.openxmlformats.org/officeDocument/2006/relationships" xmlns:p="http://schemas.openxmlformats.org/presentationml/2006/main">
  <p:tag name="TIMING" val="|4.6|7.1|5.5"/>
</p:tagLst>
</file>

<file path=ppt/tags/tag10.xml><?xml version="1.0" encoding="utf-8"?>
<p:tagLst xmlns:a="http://schemas.openxmlformats.org/drawingml/2006/main" xmlns:r="http://schemas.openxmlformats.org/officeDocument/2006/relationships" xmlns:p="http://schemas.openxmlformats.org/presentationml/2006/main">
  <p:tag name="TIMING" val="|12.5|22.1"/>
</p:tagLst>
</file>

<file path=ppt/tags/tag11.xml><?xml version="1.0" encoding="utf-8"?>
<p:tagLst xmlns:a="http://schemas.openxmlformats.org/drawingml/2006/main" xmlns:r="http://schemas.openxmlformats.org/officeDocument/2006/relationships" xmlns:p="http://schemas.openxmlformats.org/presentationml/2006/main">
  <p:tag name="TIMING" val="|30.8|35|13.5|0"/>
</p:tagLst>
</file>

<file path=ppt/tags/tag12.xml><?xml version="1.0" encoding="utf-8"?>
<p:tagLst xmlns:a="http://schemas.openxmlformats.org/drawingml/2006/main" xmlns:r="http://schemas.openxmlformats.org/officeDocument/2006/relationships" xmlns:p="http://schemas.openxmlformats.org/presentationml/2006/main">
  <p:tag name="TIMING" val="|6.2"/>
</p:tagLst>
</file>

<file path=ppt/tags/tag13.xml><?xml version="1.0" encoding="utf-8"?>
<p:tagLst xmlns:a="http://schemas.openxmlformats.org/drawingml/2006/main" xmlns:r="http://schemas.openxmlformats.org/officeDocument/2006/relationships" xmlns:p="http://schemas.openxmlformats.org/presentationml/2006/main">
  <p:tag name="TIMING" val="|34.4|4.9|5.6"/>
</p:tagLst>
</file>

<file path=ppt/tags/tag14.xml><?xml version="1.0" encoding="utf-8"?>
<p:tagLst xmlns:a="http://schemas.openxmlformats.org/drawingml/2006/main" xmlns:r="http://schemas.openxmlformats.org/officeDocument/2006/relationships" xmlns:p="http://schemas.openxmlformats.org/presentationml/2006/main">
  <p:tag name="TIMING" val="|6.8"/>
</p:tagLst>
</file>

<file path=ppt/tags/tag15.xml><?xml version="1.0" encoding="utf-8"?>
<p:tagLst xmlns:a="http://schemas.openxmlformats.org/drawingml/2006/main" xmlns:r="http://schemas.openxmlformats.org/officeDocument/2006/relationships" xmlns:p="http://schemas.openxmlformats.org/presentationml/2006/main">
  <p:tag name="TIMING" val="|11.1|27.5|21.7|14.7"/>
</p:tagLst>
</file>

<file path=ppt/tags/tag16.xml><?xml version="1.0" encoding="utf-8"?>
<p:tagLst xmlns:a="http://schemas.openxmlformats.org/drawingml/2006/main" xmlns:r="http://schemas.openxmlformats.org/officeDocument/2006/relationships" xmlns:p="http://schemas.openxmlformats.org/presentationml/2006/main">
  <p:tag name="TIMING" val="|6.1|3.6|21.1|12|19.8"/>
</p:tagLst>
</file>

<file path=ppt/tags/tag17.xml><?xml version="1.0" encoding="utf-8"?>
<p:tagLst xmlns:a="http://schemas.openxmlformats.org/drawingml/2006/main" xmlns:r="http://schemas.openxmlformats.org/officeDocument/2006/relationships" xmlns:p="http://schemas.openxmlformats.org/presentationml/2006/main">
  <p:tag name="TIMING" val="|5.2"/>
</p:tagLst>
</file>

<file path=ppt/tags/tag2.xml><?xml version="1.0" encoding="utf-8"?>
<p:tagLst xmlns:a="http://schemas.openxmlformats.org/drawingml/2006/main" xmlns:r="http://schemas.openxmlformats.org/officeDocument/2006/relationships" xmlns:p="http://schemas.openxmlformats.org/presentationml/2006/main">
  <p:tag name="TIMING" val="|14.2|3.7|5.6|1.9|1.8|1.8|2"/>
</p:tagLst>
</file>

<file path=ppt/tags/tag3.xml><?xml version="1.0" encoding="utf-8"?>
<p:tagLst xmlns:a="http://schemas.openxmlformats.org/drawingml/2006/main" xmlns:r="http://schemas.openxmlformats.org/officeDocument/2006/relationships" xmlns:p="http://schemas.openxmlformats.org/presentationml/2006/main">
  <p:tag name="TIMING" val="|7.4|0.6|8.4|1.1|1"/>
</p:tagLst>
</file>

<file path=ppt/tags/tag4.xml><?xml version="1.0" encoding="utf-8"?>
<p:tagLst xmlns:a="http://schemas.openxmlformats.org/drawingml/2006/main" xmlns:r="http://schemas.openxmlformats.org/officeDocument/2006/relationships" xmlns:p="http://schemas.openxmlformats.org/presentationml/2006/main">
  <p:tag name="TIMING" val="|4.3|5|3.1|2.8|12.2"/>
</p:tagLst>
</file>

<file path=ppt/tags/tag5.xml><?xml version="1.0" encoding="utf-8"?>
<p:tagLst xmlns:a="http://schemas.openxmlformats.org/drawingml/2006/main" xmlns:r="http://schemas.openxmlformats.org/officeDocument/2006/relationships" xmlns:p="http://schemas.openxmlformats.org/presentationml/2006/main">
  <p:tag name="TIMING" val="|7.5|6.3|8.4|17.4"/>
</p:tagLst>
</file>

<file path=ppt/tags/tag6.xml><?xml version="1.0" encoding="utf-8"?>
<p:tagLst xmlns:a="http://schemas.openxmlformats.org/drawingml/2006/main" xmlns:r="http://schemas.openxmlformats.org/officeDocument/2006/relationships" xmlns:p="http://schemas.openxmlformats.org/presentationml/2006/main">
  <p:tag name="TIMING" val="|8|10.2|22.6|21.1"/>
</p:tagLst>
</file>

<file path=ppt/tags/tag7.xml><?xml version="1.0" encoding="utf-8"?>
<p:tagLst xmlns:a="http://schemas.openxmlformats.org/drawingml/2006/main" xmlns:r="http://schemas.openxmlformats.org/officeDocument/2006/relationships" xmlns:p="http://schemas.openxmlformats.org/presentationml/2006/main">
  <p:tag name="TIMING" val="|8.8|4.9|3.8|5.2|15.9|16.6|25.4|3.7|12.5|44.6|2.7|1.8|11.1|4.9|7.7|8.8|8.7"/>
</p:tagLst>
</file>

<file path=ppt/tags/tag8.xml><?xml version="1.0" encoding="utf-8"?>
<p:tagLst xmlns:a="http://schemas.openxmlformats.org/drawingml/2006/main" xmlns:r="http://schemas.openxmlformats.org/officeDocument/2006/relationships" xmlns:p="http://schemas.openxmlformats.org/presentationml/2006/main">
  <p:tag name="TIMING" val="|18.4|4.2|4.6|18.2|26.4|23.7|22.8|43.1|18.3"/>
</p:tagLst>
</file>

<file path=ppt/tags/tag9.xml><?xml version="1.0" encoding="utf-8"?>
<p:tagLst xmlns:a="http://schemas.openxmlformats.org/drawingml/2006/main" xmlns:r="http://schemas.openxmlformats.org/officeDocument/2006/relationships" xmlns:p="http://schemas.openxmlformats.org/presentationml/2006/main">
  <p:tag name="TIMING" val="|0|19.9|11.5|63.4"/>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1438</Words>
  <Application>Microsoft Office PowerPoint</Application>
  <PresentationFormat>Widescreen</PresentationFormat>
  <Paragraphs>196</Paragraphs>
  <Slides>24</Slides>
  <Notes>17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24</vt:i4>
      </vt:variant>
    </vt:vector>
  </HeadingPairs>
  <TitlesOfParts>
    <vt:vector size="30" baseType="lpstr">
      <vt:lpstr>Arial</vt:lpstr>
      <vt:lpstr>Calibri</vt:lpstr>
      <vt:lpstr>Calibri Light</vt:lpstr>
      <vt:lpstr>Courier New</vt:lpstr>
      <vt:lpstr>Courier Std</vt:lpstr>
      <vt:lpstr>Office Theme</vt:lpstr>
      <vt:lpstr>      </vt:lpstr>
      <vt:lpstr>The Task</vt:lpstr>
      <vt:lpstr>PowerPoint Presentation</vt:lpstr>
      <vt:lpstr>The Jetson vs The Hacker Board</vt:lpstr>
      <vt:lpstr>OpenCV</vt:lpstr>
      <vt:lpstr>Interfacing with ROS</vt:lpstr>
      <vt:lpstr>PowerPoint Presentation</vt:lpstr>
      <vt:lpstr>Image Processing Node</vt:lpstr>
      <vt:lpstr>Pre-processing</vt:lpstr>
      <vt:lpstr>Activity: Image processing framework</vt:lpstr>
      <vt:lpstr>OpenCV What is the problem? </vt:lpstr>
      <vt:lpstr>OpenCV Proposed solution outline</vt:lpstr>
      <vt:lpstr>Colour Filtering</vt:lpstr>
      <vt:lpstr>Colour Filtering Before</vt:lpstr>
      <vt:lpstr>Thresholding</vt:lpstr>
      <vt:lpstr>Thresholding Before</vt:lpstr>
      <vt:lpstr>OpenCV Noise rejection in color filtering</vt:lpstr>
      <vt:lpstr>OpenCV Noise removal tools</vt:lpstr>
      <vt:lpstr>OpenCV Using morphological operators in OpenCV</vt:lpstr>
      <vt:lpstr>Noise Removal Before</vt:lpstr>
      <vt:lpstr>OpenCV What is a blob?</vt:lpstr>
      <vt:lpstr>OpenCV How to detect a blob?</vt:lpstr>
      <vt:lpstr>OpenCV Blob detection in OpenCV</vt:lpstr>
      <vt:lpstr>Activity Colored blob detection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Puzzle-Bot</dc:title>
  <dc:creator>Mario Martínez Guerrero</dc:creator>
  <cp:lastModifiedBy>Christopher Blum</cp:lastModifiedBy>
  <cp:revision>195</cp:revision>
  <dcterms:created xsi:type="dcterms:W3CDTF">2021-08-23T09:28:39Z</dcterms:created>
  <dcterms:modified xsi:type="dcterms:W3CDTF">2022-04-26T10:01:06Z</dcterms:modified>
</cp:coreProperties>
</file>